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6"/>
  </p:notesMasterIdLst>
  <p:sldIdLst>
    <p:sldId id="311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pos="3795" userDrawn="1">
          <p15:clr>
            <a:srgbClr val="A4A3A4"/>
          </p15:clr>
        </p15:guide>
        <p15:guide id="4" pos="3885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527" userDrawn="1">
          <p15:clr>
            <a:srgbClr val="A4A3A4"/>
          </p15:clr>
        </p15:guide>
        <p15:guide id="7" orient="horz" pos="618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10" orient="horz" pos="42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666" y="90"/>
      </p:cViewPr>
      <p:guideLst>
        <p:guide orient="horz" pos="119"/>
        <p:guide pos="211"/>
        <p:guide pos="3795"/>
        <p:guide pos="3885"/>
        <p:guide pos="7469"/>
        <p:guide orient="horz" pos="527"/>
        <p:guide orient="horz" pos="618"/>
        <p:guide orient="horz" pos="2160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DE189-6A3C-4B26-92E1-AE3F97CC58B5}" type="datetimeFigureOut">
              <a:rPr lang="el-GR" smtClean="0"/>
              <a:t>21/11/2017</a:t>
            </a:fld>
            <a:endParaRPr lang="el-G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ED84-6866-4E8E-A938-934BD97C75ED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76004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E048-5CC7-4246-9CCA-445991B86F73}" type="datetimeFigureOut">
              <a:rPr lang="el-GR" smtClean="0"/>
              <a:pPr/>
              <a:t>21/11/2017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0911-5510-4B71-981D-3AD7970396EF}" type="slidenum">
              <a:rPr lang="el-GR" smtClean="0">
                <a:solidFill>
                  <a:srgbClr val="6B7C72">
                    <a:shade val="75000"/>
                  </a:srgbClr>
                </a:solidFill>
              </a:rPr>
              <a:pPr/>
              <a:t>‹#›</a:t>
            </a:fld>
            <a:endParaRPr lang="el-GR" dirty="0">
              <a:solidFill>
                <a:srgbClr val="6B7C72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692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E048-5CC7-4246-9CCA-445991B86F73}" type="datetimeFigureOut">
              <a:rPr lang="el-GR" smtClean="0"/>
              <a:pPr/>
              <a:t>21/11/2017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0911-5510-4B71-981D-3AD7970396EF}" type="slidenum">
              <a:rPr lang="el-GR" smtClean="0">
                <a:solidFill>
                  <a:srgbClr val="6B7C72">
                    <a:shade val="75000"/>
                  </a:srgbClr>
                </a:solidFill>
              </a:rPr>
              <a:pPr/>
              <a:t>‹#›</a:t>
            </a:fld>
            <a:endParaRPr lang="el-GR" dirty="0">
              <a:solidFill>
                <a:srgbClr val="6B7C72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89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E048-5CC7-4246-9CCA-445991B86F73}" type="datetimeFigureOut">
              <a:rPr lang="el-GR" smtClean="0"/>
              <a:pPr/>
              <a:t>21/11/2017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0911-5510-4B71-981D-3AD7970396EF}" type="slidenum">
              <a:rPr lang="el-GR" smtClean="0">
                <a:solidFill>
                  <a:srgbClr val="6B7C72">
                    <a:shade val="75000"/>
                  </a:srgbClr>
                </a:solidFill>
              </a:rPr>
              <a:pPr/>
              <a:t>‹#›</a:t>
            </a:fld>
            <a:endParaRPr lang="el-GR" dirty="0">
              <a:solidFill>
                <a:srgbClr val="6B7C72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3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E048-5CC7-4246-9CCA-445991B86F73}" type="datetimeFigureOut">
              <a:rPr lang="el-GR" smtClean="0"/>
              <a:pPr/>
              <a:t>21/11/2017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0911-5510-4B71-981D-3AD7970396EF}" type="slidenum">
              <a:rPr lang="el-GR" smtClean="0">
                <a:solidFill>
                  <a:srgbClr val="6B7C72">
                    <a:shade val="75000"/>
                  </a:srgbClr>
                </a:solidFill>
              </a:rPr>
              <a:pPr/>
              <a:t>‹#›</a:t>
            </a:fld>
            <a:endParaRPr lang="el-GR" dirty="0">
              <a:solidFill>
                <a:srgbClr val="6B7C72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3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E048-5CC7-4246-9CCA-445991B86F73}" type="datetimeFigureOut">
              <a:rPr lang="el-GR" smtClean="0"/>
              <a:pPr/>
              <a:t>21/11/2017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0911-5510-4B71-981D-3AD7970396EF}" type="slidenum">
              <a:rPr lang="el-GR" smtClean="0">
                <a:solidFill>
                  <a:srgbClr val="6B7C72">
                    <a:shade val="75000"/>
                  </a:srgbClr>
                </a:solidFill>
              </a:rPr>
              <a:pPr/>
              <a:t>‹#›</a:t>
            </a:fld>
            <a:endParaRPr lang="el-GR" dirty="0">
              <a:solidFill>
                <a:srgbClr val="6B7C72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267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E048-5CC7-4246-9CCA-445991B86F73}" type="datetimeFigureOut">
              <a:rPr lang="el-GR" smtClean="0"/>
              <a:pPr/>
              <a:t>21/11/2017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0911-5510-4B71-981D-3AD7970396EF}" type="slidenum">
              <a:rPr lang="el-GR" smtClean="0">
                <a:solidFill>
                  <a:srgbClr val="6B7C72">
                    <a:shade val="75000"/>
                  </a:srgbClr>
                </a:solidFill>
              </a:rPr>
              <a:pPr/>
              <a:t>‹#›</a:t>
            </a:fld>
            <a:endParaRPr lang="el-GR" dirty="0">
              <a:solidFill>
                <a:srgbClr val="6B7C72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605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E048-5CC7-4246-9CCA-445991B86F73}" type="datetimeFigureOut">
              <a:rPr lang="el-GR" smtClean="0"/>
              <a:pPr/>
              <a:t>21/11/2017</a:t>
            </a:fld>
            <a:endParaRPr lang="el-G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0911-5510-4B71-981D-3AD7970396EF}" type="slidenum">
              <a:rPr lang="el-GR" smtClean="0">
                <a:solidFill>
                  <a:srgbClr val="6B7C72">
                    <a:shade val="75000"/>
                  </a:srgbClr>
                </a:solidFill>
              </a:rPr>
              <a:pPr/>
              <a:t>‹#›</a:t>
            </a:fld>
            <a:endParaRPr lang="el-GR" dirty="0">
              <a:solidFill>
                <a:srgbClr val="6B7C72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48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E048-5CC7-4246-9CCA-445991B86F73}" type="datetimeFigureOut">
              <a:rPr lang="el-GR" smtClean="0"/>
              <a:pPr/>
              <a:t>21/11/2017</a:t>
            </a:fld>
            <a:endParaRPr lang="el-G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0911-5510-4B71-981D-3AD7970396EF}" type="slidenum">
              <a:rPr lang="el-GR" smtClean="0">
                <a:solidFill>
                  <a:srgbClr val="6B7C72">
                    <a:shade val="75000"/>
                  </a:srgbClr>
                </a:solidFill>
              </a:rPr>
              <a:pPr/>
              <a:t>‹#›</a:t>
            </a:fld>
            <a:endParaRPr lang="el-GR" dirty="0">
              <a:solidFill>
                <a:srgbClr val="6B7C72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789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E048-5CC7-4246-9CCA-445991B86F73}" type="datetimeFigureOut">
              <a:rPr lang="el-GR" smtClean="0"/>
              <a:pPr/>
              <a:t>21/11/2017</a:t>
            </a:fld>
            <a:endParaRPr lang="el-G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0911-5510-4B71-981D-3AD7970396EF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21469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E048-5CC7-4246-9CCA-445991B86F73}" type="datetimeFigureOut">
              <a:rPr lang="el-GR" smtClean="0"/>
              <a:pPr/>
              <a:t>21/11/2017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0911-5510-4B71-981D-3AD7970396EF}" type="slidenum">
              <a:rPr lang="el-GR" smtClean="0">
                <a:solidFill>
                  <a:srgbClr val="6B7C72">
                    <a:shade val="75000"/>
                  </a:srgbClr>
                </a:solidFill>
              </a:rPr>
              <a:pPr/>
              <a:t>‹#›</a:t>
            </a:fld>
            <a:endParaRPr lang="el-GR" dirty="0">
              <a:solidFill>
                <a:srgbClr val="6B7C72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219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E048-5CC7-4246-9CCA-445991B86F73}" type="datetimeFigureOut">
              <a:rPr lang="el-GR" smtClean="0"/>
              <a:pPr/>
              <a:t>21/11/2017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0911-5510-4B71-981D-3AD7970396EF}" type="slidenum">
              <a:rPr lang="el-GR" smtClean="0">
                <a:solidFill>
                  <a:srgbClr val="6B7C72">
                    <a:shade val="75000"/>
                  </a:srgbClr>
                </a:solidFill>
              </a:rPr>
              <a:pPr/>
              <a:t>‹#›</a:t>
            </a:fld>
            <a:endParaRPr lang="el-GR" dirty="0">
              <a:solidFill>
                <a:srgbClr val="6B7C72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456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2E048-5CC7-4246-9CCA-445991B86F73}" type="datetimeFigureOut">
              <a:rPr lang="el-GR" smtClean="0"/>
              <a:pPr/>
              <a:t>21/11/2017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B0911-5510-4B71-981D-3AD7970396EF}" type="slidenum">
              <a:rPr lang="el-GR" smtClean="0">
                <a:solidFill>
                  <a:srgbClr val="6B7C72">
                    <a:shade val="75000"/>
                  </a:srgbClr>
                </a:solidFill>
              </a:rPr>
              <a:pPr/>
              <a:t>‹#›</a:t>
            </a:fld>
            <a:endParaRPr lang="el-GR" dirty="0">
              <a:solidFill>
                <a:srgbClr val="6B7C72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18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contrast="-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b="1" dirty="0" smtClean="0"/>
              <a:t>ΔΥΝΑΜΙΚΗ ΚΑΙ ΕΛΕΓΧΟΣ ΠΤΗΣΗΣ</a:t>
            </a:r>
            <a:endParaRPr lang="el-GR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5563" y="4077074"/>
            <a:ext cx="6858000" cy="1867655"/>
          </a:xfrm>
        </p:spPr>
        <p:txBody>
          <a:bodyPr>
            <a:noAutofit/>
          </a:bodyPr>
          <a:lstStyle/>
          <a:p>
            <a:r>
              <a:rPr lang="el-GR" sz="3200" b="1" dirty="0"/>
              <a:t>7: ΧΑΡΑΚΤΗΡΙΣΤΙΚΑ ΠΤΗΣΗΣ ΚΑΙ ΕΥΚΟΛΙΑΣ ΧΕΙΡΙΣΜΟΥ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51" y="1107282"/>
            <a:ext cx="1115568" cy="110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5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23392" y="2060848"/>
            <a:ext cx="10945216" cy="7920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915"/>
            <a:ext cx="11522075" cy="647700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r>
              <a:rPr lang="el-GR" sz="3200" b="1" dirty="0"/>
              <a:t>Φυσικές παράμετροι αποτύπωσης χαρακτηριστικών ευκολίας χειρισμών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4" y="981076"/>
            <a:ext cx="11522075" cy="568801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l-GR" b="1" dirty="0"/>
              <a:t>Σ</a:t>
            </a:r>
            <a:r>
              <a:rPr lang="el-GR" b="1" dirty="0" smtClean="0"/>
              <a:t>ημαντικό </a:t>
            </a:r>
            <a:r>
              <a:rPr lang="el-GR" b="1" dirty="0"/>
              <a:t>κομμάτι στον καθορισμό των απαιτήσεων για τα χαρακτηριστικά ευκολίας </a:t>
            </a:r>
            <a:r>
              <a:rPr lang="el-GR" b="1" dirty="0" smtClean="0"/>
              <a:t>χειρισμού: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l-GR" dirty="0" smtClean="0"/>
              <a:t>Ο τρόπος </a:t>
            </a:r>
            <a:r>
              <a:rPr lang="el-GR" dirty="0"/>
              <a:t>που ο πιλότος αντιλαμβάνεται την επίδραση των εντολών ελέγχου που </a:t>
            </a:r>
            <a:r>
              <a:rPr lang="el-GR" dirty="0" smtClean="0"/>
              <a:t>δίνει, </a:t>
            </a:r>
            <a:r>
              <a:rPr lang="el-GR" dirty="0"/>
              <a:t>στην απόκριση του </a:t>
            </a:r>
            <a:r>
              <a:rPr lang="el-GR" dirty="0" smtClean="0"/>
              <a:t>αεροσκάφους.</a:t>
            </a:r>
            <a:endParaRPr lang="el-GR" dirty="0"/>
          </a:p>
          <a:p>
            <a:pPr>
              <a:lnSpc>
                <a:spcPct val="100000"/>
              </a:lnSpc>
            </a:pPr>
            <a:r>
              <a:rPr lang="el-GR" dirty="0" smtClean="0"/>
              <a:t>Η βραχυπρόθεσμη </a:t>
            </a:r>
            <a:r>
              <a:rPr lang="el-GR" dirty="0"/>
              <a:t>δυναμική απόκριση του αεροσκάφους υπό την </a:t>
            </a:r>
            <a:r>
              <a:rPr lang="el-GR" b="1" dirty="0"/>
              <a:t>επίδραση της μικρής </a:t>
            </a:r>
            <a:r>
              <a:rPr lang="el-GR" b="1" dirty="0" smtClean="0"/>
              <a:t>περιόδου</a:t>
            </a:r>
            <a:r>
              <a:rPr lang="el-GR" dirty="0" smtClean="0"/>
              <a:t>, </a:t>
            </a:r>
            <a:r>
              <a:rPr lang="el-GR" dirty="0"/>
              <a:t>επηρεάζει με κρίσιμο τρόπο την ικανότητα </a:t>
            </a:r>
            <a:r>
              <a:rPr lang="el-GR" dirty="0" smtClean="0"/>
              <a:t>ελιγμών.</a:t>
            </a:r>
          </a:p>
          <a:p>
            <a:pPr>
              <a:lnSpc>
                <a:spcPct val="100000"/>
              </a:lnSpc>
            </a:pPr>
            <a:r>
              <a:rPr lang="el-GR" dirty="0" smtClean="0"/>
              <a:t>Η </a:t>
            </a:r>
            <a:r>
              <a:rPr lang="el-GR" b="1" dirty="0"/>
              <a:t>μεταβολή του ίχνους πτήσης</a:t>
            </a:r>
            <a:r>
              <a:rPr lang="el-GR" dirty="0"/>
              <a:t>, γίνεται αντιληπτή ως κάποια </a:t>
            </a:r>
            <a:r>
              <a:rPr lang="el-GR" b="1" dirty="0"/>
              <a:t>μεταβολή στην κάθετη </a:t>
            </a:r>
            <a:r>
              <a:rPr lang="el-GR" b="1" dirty="0" smtClean="0"/>
              <a:t>επιτάχυνση</a:t>
            </a:r>
            <a:r>
              <a:rPr lang="el-GR" dirty="0" smtClean="0"/>
              <a:t>, </a:t>
            </a:r>
            <a:r>
              <a:rPr lang="el-GR" dirty="0"/>
              <a:t>στην οποία είναι εξαιρετικά ευαίσθητος ο ανθρώπινος οργανισμός. </a:t>
            </a:r>
            <a:endParaRPr lang="el-GR" dirty="0" smtClean="0"/>
          </a:p>
          <a:p>
            <a:pPr>
              <a:lnSpc>
                <a:spcPct val="100000"/>
              </a:lnSpc>
            </a:pPr>
            <a:r>
              <a:rPr lang="el-GR" dirty="0" smtClean="0"/>
              <a:t>Σε </a:t>
            </a:r>
            <a:r>
              <a:rPr lang="el-GR" dirty="0"/>
              <a:t>μικρότερο βαθμό, δύναται επίσης να αντιληφθεί μεταβολές στη θέση του αεροσκάφους και τις </a:t>
            </a:r>
            <a:r>
              <a:rPr lang="el-GR" b="1" dirty="0"/>
              <a:t>γωνιακές επιταχύνσεις</a:t>
            </a:r>
            <a:r>
              <a:rPr lang="el-G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2800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914"/>
            <a:ext cx="11522075" cy="647700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l-GR" sz="3200" b="1" dirty="0"/>
              <a:t>Παράμετροι απόκρισης βραχυπρόθεσμης δυναμικής μικρής περιόδου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4963" y="981076"/>
                <a:ext cx="11522075" cy="568801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l-GR" b="1" dirty="0" smtClean="0"/>
                  <a:t>Μελέτη </a:t>
                </a:r>
                <a:r>
                  <a:rPr lang="el-GR" b="1" dirty="0"/>
                  <a:t>της κάθετης </a:t>
                </a:r>
                <a:r>
                  <a:rPr lang="el-GR" b="1" dirty="0" smtClean="0"/>
                  <a:t>επιτάχυνσης:</a:t>
                </a:r>
                <a:r>
                  <a:rPr lang="el-GR" dirty="0" smtClean="0"/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l-GR" dirty="0" smtClean="0"/>
                  <a:t>Βασικότερη </a:t>
                </a:r>
                <a:r>
                  <a:rPr lang="el-GR" dirty="0"/>
                  <a:t>ένδειξη για τα χαρακτηριστικά ευκολίας χειρισμού</a:t>
                </a:r>
                <a:r>
                  <a:rPr lang="el-GR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l-GR" dirty="0"/>
                  <a:t>Μ</a:t>
                </a:r>
                <a:r>
                  <a:rPr lang="el-GR" dirty="0" smtClean="0"/>
                  <a:t>οντέλο </a:t>
                </a:r>
                <a:r>
                  <a:rPr lang="el-GR" dirty="0"/>
                  <a:t>μειωμένης τάξης </a:t>
                </a:r>
                <a:r>
                  <a:rPr lang="el-GR" dirty="0" smtClean="0"/>
                  <a:t>της </a:t>
                </a:r>
                <a:r>
                  <a:rPr lang="el-GR" dirty="0"/>
                  <a:t>μικρής περιόδου (μόνιμη οριζόντια </a:t>
                </a:r>
                <a:r>
                  <a:rPr lang="el-GR" dirty="0" smtClean="0"/>
                  <a:t>πτήση, άξονες </a:t>
                </a:r>
                <a:r>
                  <a:rPr lang="el-GR" dirty="0"/>
                  <a:t>ανέμου):</a:t>
                </a:r>
                <a:endParaRPr lang="el-GR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w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q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el-GR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>
                                        <a:latin typeface="Cambria Math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l-GR">
                                        <a:latin typeface="Cambria Math"/>
                                      </a:rPr>
                                      <m:t>w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>
                                        <a:latin typeface="Cambria Math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l-GR">
                                        <a:latin typeface="Cambria Math"/>
                                      </a:rPr>
                                      <m:t>q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>
                                        <a:latin typeface="Cambria Math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l-GR">
                                        <a:latin typeface="Cambria Math"/>
                                      </a:rPr>
                                      <m:t>w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>
                                        <a:latin typeface="Cambria Math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l-GR">
                                        <a:latin typeface="Cambria Math"/>
                                      </a:rPr>
                                      <m:t>q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w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q</m:t>
                              </m:r>
                            </m:e>
                          </m:eqArr>
                        </m:e>
                      </m:d>
                      <m:r>
                        <a:rPr lang="el-GR">
                          <a:latin typeface="Cambria Math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z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/>
                                        </a:rPr>
                                        <m:t>e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/>
                                        </a:rPr>
                                        <m:t>m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e</m:t>
                                  </m:r>
                                </m:sub>
                              </m:sSub>
                            </m:e>
                          </m:eqArr>
                          <m:r>
                            <a:rPr lang="el-GR">
                              <a:latin typeface="Cambria Math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l-GR" dirty="0" smtClean="0"/>
              </a:p>
              <a:p>
                <a:pPr>
                  <a:lnSpc>
                    <a:spcPct val="150000"/>
                  </a:lnSpc>
                </a:pPr>
                <a:r>
                  <a:rPr lang="el-GR" dirty="0" smtClean="0"/>
                  <a:t>Εφόσον ισχύουν </a:t>
                </a:r>
                <a:r>
                  <a:rPr lang="el-GR" dirty="0" err="1"/>
                  <a:t>z</a:t>
                </a:r>
                <a:r>
                  <a:rPr lang="el-GR" baseline="-25000" dirty="0" err="1"/>
                  <a:t>q</a:t>
                </a:r>
                <a:r>
                  <a:rPr lang="el-GR" dirty="0"/>
                  <a:t> ≈ </a:t>
                </a:r>
                <a:r>
                  <a:rPr lang="el-GR" dirty="0" err="1"/>
                  <a:t>U</a:t>
                </a:r>
                <a:r>
                  <a:rPr lang="el-GR" baseline="-25000" dirty="0" err="1"/>
                  <a:t>e</a:t>
                </a:r>
                <a:r>
                  <a:rPr lang="el-GR" dirty="0"/>
                  <a:t> </a:t>
                </a:r>
                <a:r>
                  <a:rPr lang="el-GR" dirty="0" smtClean="0"/>
                  <a:t>και </a:t>
                </a:r>
                <a:r>
                  <a:rPr lang="el-GR" dirty="0"/>
                  <a:t>α=</a:t>
                </a:r>
                <a:r>
                  <a:rPr lang="en-US" dirty="0"/>
                  <a:t>w</a:t>
                </a:r>
                <a:r>
                  <a:rPr lang="el-GR" dirty="0"/>
                  <a:t>/</a:t>
                </a:r>
                <a:r>
                  <a:rPr lang="en-US" dirty="0" err="1"/>
                  <a:t>V</a:t>
                </a:r>
                <a:r>
                  <a:rPr lang="en-US" baseline="-25000" dirty="0" err="1"/>
                  <a:t>Te</a:t>
                </a:r>
                <a:r>
                  <a:rPr lang="en-US" baseline="-25000" dirty="0"/>
                  <a:t> </a:t>
                </a:r>
                <a:r>
                  <a:rPr lang="el-GR" dirty="0" smtClean="0"/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q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el-GR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>
                                        <a:latin typeface="Cambria Math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l-GR">
                                        <a:latin typeface="Cambria Math"/>
                                      </a:rPr>
                                      <m:t>w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l-GR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>
                                        <a:latin typeface="Cambria Math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l-GR">
                                        <a:latin typeface="Cambria Math"/>
                                      </a:rPr>
                                      <m:t>w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>
                                        <a:latin typeface="Cambria Math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l-GR">
                                        <a:latin typeface="Cambria Math"/>
                                      </a:rPr>
                                      <m:t>q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α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q</m:t>
                              </m:r>
                            </m:e>
                          </m:eqArr>
                        </m:e>
                      </m:d>
                      <m:r>
                        <a:rPr lang="el-GR">
                          <a:latin typeface="Cambria Math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z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/>
                                        </a:rPr>
                                        <m:t>e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m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/>
                                        </a:rPr>
                                        <m:t>e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eqArr>
                        </m:e>
                      </m:d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l-GR" dirty="0"/>
              </a:p>
              <a:p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963" y="981076"/>
                <a:ext cx="11522075" cy="5688013"/>
              </a:xfrm>
              <a:blipFill rotWithShape="0">
                <a:blip r:embed="rId2"/>
                <a:stretch>
                  <a:fillRect l="-9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04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536" y="188640"/>
            <a:ext cx="7416824" cy="1032067"/>
          </a:xfrm>
        </p:spPr>
        <p:txBody>
          <a:bodyPr/>
          <a:lstStyle/>
          <a:p>
            <a:r>
              <a:rPr lang="el-GR" sz="2800" dirty="0">
                <a:solidFill>
                  <a:srgbClr val="EBEBEB"/>
                </a:solidFill>
              </a:rPr>
              <a:t>Παράμετροι απόκρισης βραχυπρόθεσμης δυναμικής μικρής περιόδου </a:t>
            </a:r>
            <a:endParaRPr lang="el-G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4964" y="981076"/>
                <a:ext cx="11522075" cy="5688013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l-GR" dirty="0" smtClean="0"/>
                  <a:t>Οι μορφές των συναρτήσεων </a:t>
                </a:r>
                <a:r>
                  <a:rPr lang="el-GR" dirty="0"/>
                  <a:t>μεταφοράς που προκύπτουν από την επίλυση του </a:t>
                </a:r>
                <a:r>
                  <a:rPr lang="el-GR" dirty="0" smtClean="0"/>
                  <a:t>συστήματος: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α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e</m:t>
                              </m:r>
                            </m:sub>
                          </m:sSub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den>
                      </m:f>
                      <m:r>
                        <a:rPr lang="el-GR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α</m:t>
                              </m:r>
                            </m:sub>
                          </m:sSub>
                          <m:r>
                            <a:rPr lang="el-GR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s</m:t>
                          </m:r>
                          <m:r>
                            <a:rPr lang="el-GR">
                              <a:latin typeface="Cambria Math"/>
                            </a:rPr>
                            <m:t>+1/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α</m:t>
                              </m:r>
                            </m:sub>
                          </m:sSub>
                          <m:r>
                            <a:rPr lang="el-GR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l-GR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l-GR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l-GR">
                              <a:latin typeface="Cambria Math"/>
                            </a:rPr>
                            <m:t>+2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s</m:t>
                          </m:r>
                          <m:r>
                            <a:rPr lang="el-GR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sub>
                            <m:sup>
                              <m:r>
                                <a:rPr lang="el-GR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l-GR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l-GR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l-GR" b="0" i="1" dirty="0" smtClean="0">
                  <a:latin typeface="Cambria Math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q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e</m:t>
                              </m:r>
                            </m:sub>
                          </m:sSub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den>
                      </m:f>
                      <m:r>
                        <a:rPr lang="el-GR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q</m:t>
                              </m:r>
                            </m:sub>
                          </m:sSub>
                          <m:r>
                            <a:rPr lang="el-GR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s</m:t>
                          </m:r>
                          <m:r>
                            <a:rPr lang="el-GR">
                              <a:latin typeface="Cambria Math"/>
                            </a:rPr>
                            <m:t>+1/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T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l-GR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l-GR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l-GR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l-GR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l-GR">
                              <a:latin typeface="Cambria Math"/>
                            </a:rPr>
                            <m:t>+2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s</m:t>
                          </m:r>
                          <m:r>
                            <a:rPr lang="el-GR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sub>
                            <m:sup>
                              <m:r>
                                <a:rPr lang="el-GR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l-GR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l-GR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l-GR" dirty="0" smtClean="0"/>
                  <a:t>Από τις σχέσεις: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l-GR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>
                            <a:latin typeface="Cambria Math"/>
                          </a:rPr>
                          <m:t>θ</m:t>
                        </m:r>
                        <m:d>
                          <m:d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/>
                              </a:rPr>
                              <m:t>s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>
                                <a:latin typeface="Cambria Math"/>
                              </a:rPr>
                              <m:t>e</m:t>
                            </m:r>
                          </m:sub>
                        </m:sSub>
                        <m:d>
                          <m:d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/>
                              </a:rPr>
                              <m:t>s</m:t>
                            </m:r>
                          </m:e>
                        </m:d>
                      </m:den>
                    </m:f>
                    <m:r>
                      <a:rPr lang="el-GR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s</m:t>
                        </m:r>
                      </m:den>
                    </m:f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/>
                              </a:rPr>
                              <m:t>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>
                                <a:latin typeface="Cambria Math"/>
                              </a:rPr>
                              <m:t>e</m:t>
                            </m:r>
                          </m:sub>
                        </m:sSub>
                        <m:d>
                          <m:d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/>
                              </a:rPr>
                              <m:t>s</m:t>
                            </m:r>
                          </m:e>
                        </m:d>
                      </m:den>
                    </m:f>
                  </m:oMath>
                </a14:m>
                <a:r>
                  <a:rPr lang="en-GB" dirty="0" smtClean="0"/>
                  <a:t>  </a:t>
                </a:r>
                <a:r>
                  <a:rPr lang="el-GR" dirty="0" smtClean="0"/>
                  <a:t>,</a:t>
                </a:r>
                <a:r>
                  <a:rPr lang="en-GB" dirty="0" smtClean="0"/>
                  <a:t> </a:t>
                </a:r>
                <a:r>
                  <a:rPr lang="el-GR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>
                        <a:latin typeface="Cambria Math"/>
                      </a:rPr>
                      <m:t>α</m:t>
                    </m:r>
                    <m:r>
                      <a:rPr lang="el-GR">
                        <a:latin typeface="Cambria Math"/>
                      </a:rPr>
                      <m:t> ≅</m:t>
                    </m:r>
                    <m:f>
                      <m:fPr>
                        <m:type m:val="lin"/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>
                            <a:latin typeface="Cambria Math"/>
                          </a:rPr>
                          <m:t>w</m:t>
                        </m:r>
                      </m:num>
                      <m:den>
                        <m:sSub>
                          <m:sSub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>
                                <a:latin typeface="Cambria Math"/>
                              </a:rPr>
                              <m:t>e</m:t>
                            </m:r>
                          </m:sub>
                        </m:sSub>
                      </m:den>
                    </m:f>
                  </m:oMath>
                </a14:m>
                <a:r>
                  <a:rPr lang="el-GR" dirty="0" smtClean="0"/>
                  <a:t> </a:t>
                </a:r>
                <a:r>
                  <a:rPr lang="en-GB" dirty="0" smtClean="0"/>
                  <a:t> </a:t>
                </a:r>
                <a:r>
                  <a:rPr lang="el-GR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γ</m:t>
                    </m:r>
                    <m:r>
                      <a:rPr lang="el-GR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θ</m:t>
                    </m:r>
                    <m:r>
                      <a:rPr lang="el-GR" i="1">
                        <a:latin typeface="Cambria Math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α</m:t>
                    </m:r>
                    <m:r>
                      <a:rPr lang="en-US">
                        <a:latin typeface="Cambria Math"/>
                      </a:rPr>
                      <m:t> </m:t>
                    </m:r>
                  </m:oMath>
                </a14:m>
                <a:endParaRPr lang="el-GR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l-GR" dirty="0" smtClean="0"/>
                  <a:t>και υποθέτοντας ότι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l-GR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l-GR" dirty="0" smtClean="0"/>
                  <a:t>προκύπτουν: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z</m:t>
                              </m:r>
                            </m:sub>
                          </m:sSub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e</m:t>
                              </m:r>
                            </m:sub>
                          </m:sSub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den>
                      </m:f>
                      <m:r>
                        <a:rPr lang="el-GR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k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z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l-GR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l-GR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l-GR">
                              <a:latin typeface="Cambria Math"/>
                            </a:rPr>
                            <m:t>+2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s</m:t>
                          </m:r>
                          <m:r>
                            <a:rPr lang="el-GR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sub>
                            <m:sup>
                              <m:r>
                                <a:rPr lang="el-GR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l-GR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l-GR" b="0" i="1" smtClean="0">
                          <a:latin typeface="Cambria Math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l-GR" b="0" i="0" smtClean="0">
                          <a:latin typeface="Cambria Math"/>
                        </a:rPr>
                        <m:t>και</m:t>
                      </m:r>
                      <m:r>
                        <a:rPr lang="el-GR" b="0" i="1" smtClean="0">
                          <a:latin typeface="Cambria Math"/>
                        </a:rPr>
                        <m:t>         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θ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den>
                      </m:f>
                      <m:r>
                        <a:rPr lang="el-GR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l-GR">
                              <a:latin typeface="Cambria Math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s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T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l-GR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964" y="981076"/>
                <a:ext cx="11522075" cy="5688013"/>
              </a:xfrm>
              <a:blipFill rotWithShape="0">
                <a:blip r:embed="rId2"/>
                <a:stretch>
                  <a:fillRect l="-847" t="-1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334964" y="188914"/>
            <a:ext cx="11522075" cy="64770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l-GR" sz="3200" b="1"/>
              <a:t>Παράμετροι απόκρισης βραχυπρόθεσμης δυναμικής μικρής περιόδου </a:t>
            </a:r>
            <a:endParaRPr lang="el-GR" sz="3200" b="1" dirty="0"/>
          </a:p>
        </p:txBody>
      </p:sp>
    </p:spTree>
    <p:extLst>
      <p:ext uri="{BB962C8B-B14F-4D97-AF65-F5344CB8AC3E}">
        <p14:creationId xmlns:p14="http://schemas.microsoft.com/office/powerpoint/2010/main" val="40167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4964" y="981076"/>
                <a:ext cx="11522075" cy="568801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l-GR" b="1" dirty="0" smtClean="0"/>
                  <a:t>Καθυστέρηση </a:t>
                </a:r>
                <a:r>
                  <a:rPr lang="el-GR" b="1" dirty="0"/>
                  <a:t>της γωνίας πρόσπτωσης (</a:t>
                </a:r>
                <a:r>
                  <a:rPr lang="en-GB" b="1" dirty="0"/>
                  <a:t>incident lag</a:t>
                </a:r>
                <a:r>
                  <a:rPr lang="el-GR" b="1" dirty="0" smtClean="0"/>
                  <a:t>):</a:t>
                </a:r>
                <a:endParaRPr lang="el-GR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l-GR" dirty="0" smtClean="0"/>
                  <a:t>Η τελευταία σχέση:</a:t>
                </a:r>
                <a:endParaRPr lang="en-GB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θ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e>
                          </m:d>
                        </m:den>
                      </m:f>
                      <m:r>
                        <a:rPr lang="el-GR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l-GR">
                              <a:latin typeface="Cambria Math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s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T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l-GR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l-GR" dirty="0" smtClean="0"/>
                  <a:t>δείχνει ότι κατά </a:t>
                </a:r>
                <a:r>
                  <a:rPr lang="el-GR" dirty="0"/>
                  <a:t>τη βραχυπρόθεσμη κίνηση, η απόκριση της γωνίας του ίχνους πτήσης </a:t>
                </a:r>
                <a:r>
                  <a:rPr lang="el-GR" b="1" dirty="0" smtClean="0"/>
                  <a:t>γ, καθυστερεί </a:t>
                </a:r>
                <a:r>
                  <a:rPr lang="el-GR" b="1" dirty="0"/>
                  <a:t>σε σχέση με τη </a:t>
                </a:r>
                <a:r>
                  <a:rPr lang="el-GR" b="1" dirty="0" smtClean="0"/>
                  <a:t>θ</a:t>
                </a:r>
                <a:r>
                  <a:rPr lang="el-GR" dirty="0" smtClean="0"/>
                  <a:t> κατά </a:t>
                </a:r>
                <a:r>
                  <a:rPr lang="el-GR" dirty="0"/>
                  <a:t>τη χρονική σταθερά </a:t>
                </a:r>
                <a:r>
                  <a:rPr lang="el-GR" b="1" dirty="0"/>
                  <a:t>Τ</a:t>
                </a:r>
                <a:r>
                  <a:rPr lang="el-GR" b="1" baseline="-25000" dirty="0"/>
                  <a:t>θ2</a:t>
                </a:r>
                <a:r>
                  <a:rPr lang="el-GR" dirty="0"/>
                  <a:t> </a:t>
                </a:r>
                <a:r>
                  <a:rPr lang="el-GR" dirty="0" smtClean="0"/>
                  <a:t>. </a:t>
                </a:r>
                <a:endParaRPr lang="el-GR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l-GR" dirty="0"/>
                  <a:t>Για την Τ</a:t>
                </a:r>
                <a:r>
                  <a:rPr lang="el-GR" baseline="-25000" dirty="0"/>
                  <a:t>θ2</a:t>
                </a:r>
                <a:r>
                  <a:rPr lang="el-GR" dirty="0"/>
                  <a:t> κατά προσέγγιση ισχύει </a:t>
                </a:r>
                <a:r>
                  <a:rPr lang="el-GR" dirty="0" smtClean="0"/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T</m:t>
                          </m:r>
                        </m:e>
                        <m: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l-GR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l-GR">
                          <a:latin typeface="Cambria Math"/>
                        </a:rPr>
                        <m:t>=</m:t>
                      </m:r>
                      <m:r>
                        <a:rPr lang="el-GR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w</m:t>
                              </m:r>
                            </m:sub>
                          </m:sSub>
                        </m:den>
                      </m:f>
                      <m:r>
                        <a:rPr lang="el-GR">
                          <a:latin typeface="Cambria Math"/>
                        </a:rPr>
                        <m:t>=</m:t>
                      </m:r>
                      <m:r>
                        <a:rPr lang="el-GR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m</m:t>
                          </m:r>
                        </m:num>
                        <m:den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Z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w</m:t>
                              </m:r>
                            </m:sub>
                          </m:sSub>
                        </m:den>
                      </m:f>
                      <m:r>
                        <a:rPr lang="el-GR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m</m:t>
                          </m:r>
                        </m:num>
                        <m:den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l-GR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l-GR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ρ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e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S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C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/>
                                        </a:rPr>
                                        <m:t>α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/>
                                        </a:rPr>
                                        <m:t>w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l-GR" i="1">
                          <a:latin typeface="Cambria Math"/>
                        </a:rPr>
                        <m:t> </m:t>
                      </m:r>
                      <m:r>
                        <a:rPr lang="el-GR">
                          <a:latin typeface="Cambria Math"/>
                        </a:rPr>
                        <m:t>[</m:t>
                      </m:r>
                      <m:r>
                        <m:rPr>
                          <m:sty m:val="p"/>
                        </m:rPr>
                        <a:rPr lang="el-GR">
                          <a:latin typeface="Cambria Math"/>
                        </a:rPr>
                        <m:t>sec</m:t>
                      </m:r>
                      <m:r>
                        <a:rPr lang="el-GR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l-GR" dirty="0" smtClean="0"/>
              </a:p>
              <a:p>
                <a:pPr>
                  <a:lnSpc>
                    <a:spcPct val="100000"/>
                  </a:lnSpc>
                </a:pPr>
                <a:r>
                  <a:rPr lang="el-GR" dirty="0"/>
                  <a:t>Οι </a:t>
                </a:r>
                <a:r>
                  <a:rPr lang="el-GR" dirty="0" smtClean="0"/>
                  <a:t>ανωτέρω ΣΜ, αντιπροσωπεύουν </a:t>
                </a:r>
                <a:r>
                  <a:rPr lang="el-GR" dirty="0"/>
                  <a:t>τη βάση επί της οποίας στηρίζονται οι περισσότερες σύγχρονες αντιλήψεις για τα χαρακτηριστικά ευκολίας χειρισμού</a:t>
                </a:r>
                <a:r>
                  <a:rPr lang="el-GR" dirty="0" smtClean="0"/>
                  <a:t>.</a:t>
                </a: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964" y="981076"/>
                <a:ext cx="11522075" cy="5688013"/>
              </a:xfrm>
              <a:blipFill rotWithShape="0">
                <a:blip r:embed="rId2"/>
                <a:stretch>
                  <a:fillRect l="-1111" t="-1179" b="-27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4964" y="188914"/>
            <a:ext cx="11522075" cy="647700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l-GR" sz="3200" b="1" dirty="0"/>
              <a:t>Παράμετροι απόκρισης βραχυπρόθεσμης δυναμικής μικρής περιόδου </a:t>
            </a:r>
          </a:p>
        </p:txBody>
      </p:sp>
    </p:spTree>
    <p:extLst>
      <p:ext uri="{BB962C8B-B14F-4D97-AF65-F5344CB8AC3E}">
        <p14:creationId xmlns:p14="http://schemas.microsoft.com/office/powerpoint/2010/main" val="235549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914"/>
            <a:ext cx="11522075" cy="647700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el-GR" sz="3200" b="1" dirty="0" err="1"/>
              <a:t>Ανηγμένος</a:t>
            </a:r>
            <a:r>
              <a:rPr lang="el-GR" sz="3200" b="1" dirty="0"/>
              <a:t> συντελεστής φόρτισης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4964" y="981076"/>
                <a:ext cx="11522075" cy="568801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l-GR" b="1" dirty="0" smtClean="0"/>
                  <a:t>Ανηγμένος </a:t>
                </a:r>
                <a:r>
                  <a:rPr lang="el-GR" b="1" dirty="0"/>
                  <a:t>συντελεστής φόρτισης ανά μονάδα γωνίας πρόσπτωσης (</a:t>
                </a:r>
                <a:r>
                  <a:rPr lang="en-GB" b="1" dirty="0"/>
                  <a:t>normal load factor</a:t>
                </a:r>
                <a:r>
                  <a:rPr lang="el-GR" b="1" dirty="0"/>
                  <a:t>) </a:t>
                </a:r>
                <a:r>
                  <a:rPr lang="el-GR" b="1" dirty="0" err="1" smtClean="0"/>
                  <a:t>n</a:t>
                </a:r>
                <a:r>
                  <a:rPr lang="el-GR" b="1" baseline="-25000" dirty="0" err="1" smtClean="0"/>
                  <a:t>α</a:t>
                </a:r>
                <a:r>
                  <a:rPr lang="el-GR" b="1" dirty="0"/>
                  <a:t> </a:t>
                </a:r>
                <a:r>
                  <a:rPr lang="el-GR" b="1" dirty="0" smtClean="0"/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  <m:r>
                        <a:rPr lang="el-GR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  <m:d>
                                    <m:d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ss</m:t>
                          </m:r>
                        </m:sub>
                      </m:sSub>
                      <m:r>
                        <a:rPr lang="el-GR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g</m:t>
                          </m:r>
                        </m:den>
                      </m:f>
                      <m:r>
                        <a:rPr lang="el-GR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  <m:d>
                                    <m:d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ss</m:t>
                          </m:r>
                        </m:sub>
                      </m:sSub>
                    </m:oMath>
                  </m:oMathPara>
                </a14:m>
                <a:endParaRPr lang="el-GR" b="1" dirty="0"/>
              </a:p>
              <a:p>
                <a:pPr>
                  <a:lnSpc>
                    <a:spcPct val="150000"/>
                  </a:lnSpc>
                  <a:buFont typeface="Times New Roman" panose="02020603050405020304" pitchFamily="18" charset="0"/>
                  <a:buChar char="-"/>
                </a:pPr>
                <a:r>
                  <a:rPr lang="el-GR" dirty="0" smtClean="0"/>
                  <a:t>Ποσοτικοποίηση </a:t>
                </a:r>
                <a:r>
                  <a:rPr lang="el-GR" b="1" dirty="0" smtClean="0"/>
                  <a:t>ικανότητας </a:t>
                </a:r>
                <a:r>
                  <a:rPr lang="el-GR" b="1" dirty="0"/>
                  <a:t>ελιγμών </a:t>
                </a:r>
                <a:r>
                  <a:rPr lang="el-GR" dirty="0" smtClean="0"/>
                  <a:t>του αεροσκάφους.</a:t>
                </a:r>
                <a:endParaRPr lang="en-GB" dirty="0" smtClean="0"/>
              </a:p>
              <a:p>
                <a:pPr>
                  <a:lnSpc>
                    <a:spcPct val="150000"/>
                  </a:lnSpc>
                  <a:buFont typeface="Times New Roman" panose="02020603050405020304" pitchFamily="18" charset="0"/>
                  <a:buChar char="-"/>
                </a:pPr>
                <a:r>
                  <a:rPr lang="el-GR" dirty="0" smtClean="0"/>
                  <a:t>Παράγωγο μέγεθος του παράγοντα φόρτισης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sub>
                    </m:sSub>
                  </m:oMath>
                </a14:m>
                <a:r>
                  <a:rPr lang="el-GR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l-GR" dirty="0"/>
                  <a:t>Σ</a:t>
                </a:r>
                <a:r>
                  <a:rPr lang="el-GR" dirty="0" smtClean="0"/>
                  <a:t>υνδέεται </a:t>
                </a:r>
                <a:r>
                  <a:rPr lang="el-GR" dirty="0"/>
                  <a:t>με την </a:t>
                </a:r>
                <a:r>
                  <a:rPr lang="el-GR" b="1" dirty="0" smtClean="0"/>
                  <a:t>άνωση </a:t>
                </a:r>
                <a:r>
                  <a:rPr lang="el-GR" dirty="0"/>
                  <a:t>που παράγεται ανά μονάδα γωνίας πρόσπτωσης σε δεδομένες συνθήκες </a:t>
                </a:r>
                <a:r>
                  <a:rPr lang="el-GR" dirty="0" smtClean="0"/>
                  <a:t>πτήσης</a:t>
                </a:r>
                <a:r>
                  <a:rPr lang="en-GB" dirty="0" smtClean="0"/>
                  <a:t>,</a:t>
                </a:r>
                <a:r>
                  <a:rPr lang="el-GR" dirty="0" smtClean="0"/>
                  <a:t>άρα: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964" y="981076"/>
                <a:ext cx="11522075" cy="5688013"/>
              </a:xfrm>
              <a:blipFill rotWithShape="0">
                <a:blip r:embed="rId2"/>
                <a:stretch>
                  <a:fillRect l="-9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23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915"/>
            <a:ext cx="11522075" cy="647700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l-GR" sz="3600" b="1" dirty="0" err="1"/>
              <a:t>Ανηγμένος</a:t>
            </a:r>
            <a:r>
              <a:rPr lang="el-GR" sz="3600" b="1" dirty="0"/>
              <a:t> συντελεστής φόρτισης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4963" y="981076"/>
                <a:ext cx="11522075" cy="5688013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l-GR" dirty="0"/>
                  <a:t>Οι βραχυπρόθεσμες συναρτήσεις μεταφοράς γωνίας πρόσπτωσης και κάθετη επιτάχυνσης: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>
                          <a:latin typeface="Cambria Math"/>
                        </a:rPr>
                        <m:t>α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s</m:t>
                          </m:r>
                        </m:e>
                      </m:d>
                      <m:r>
                        <a:rPr lang="el-GR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z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/>
                                        </a:rPr>
                                        <m:t>e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e</m:t>
                                  </m:r>
                                </m:sub>
                              </m:sSub>
                            </m:den>
                          </m:f>
                          <m:r>
                            <a:rPr lang="el-GR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s</m:t>
                          </m:r>
                          <m:r>
                            <a:rPr lang="el-GR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e</m:t>
                              </m:r>
                            </m:sub>
                          </m:sSub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m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/>
                                        </a:rPr>
                                        <m:t>e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z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/>
                                        </a:rPr>
                                        <m:t>e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  <m:r>
                            <a:rPr lang="el-GR">
                              <a:latin typeface="Cambria Math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l-GR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l-GR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q</m:t>
                                  </m:r>
                                </m:sub>
                              </m:sSub>
                              <m:r>
                                <a:rPr lang="el-GR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w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s</m:t>
                          </m:r>
                          <m:r>
                            <a:rPr lang="el-GR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q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w</m:t>
                              </m:r>
                            </m:sub>
                          </m:sSub>
                          <m:r>
                            <a:rPr lang="el-GR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w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e</m:t>
                              </m:r>
                            </m:sub>
                          </m:sSub>
                        </m:den>
                      </m:f>
                      <m:r>
                        <a:rPr lang="el-GR"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l-GR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z</m:t>
                          </m:r>
                        </m:sub>
                      </m:sSub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s</m:t>
                          </m:r>
                        </m:e>
                      </m:d>
                      <m:r>
                        <a:rPr lang="el-GR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m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e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w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e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l-GR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l-GR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q</m:t>
                                  </m:r>
                                </m:sub>
                              </m:sSub>
                              <m:r>
                                <a:rPr lang="el-GR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w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s</m:t>
                          </m:r>
                          <m:r>
                            <a:rPr lang="el-GR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q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w</m:t>
                              </m:r>
                            </m:sub>
                          </m:sSub>
                          <m:r>
                            <a:rPr lang="el-GR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w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e</m:t>
                              </m:r>
                            </m:sub>
                          </m:sSub>
                        </m:den>
                      </m:f>
                      <m:r>
                        <a:rPr lang="el-GR">
                          <a:latin typeface="Cambria Math"/>
                        </a:rPr>
                        <m:t>∙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l-GR" dirty="0" smtClean="0"/>
              </a:p>
              <a:p>
                <a:pPr>
                  <a:lnSpc>
                    <a:spcPct val="120000"/>
                  </a:lnSpc>
                </a:pPr>
                <a:r>
                  <a:rPr lang="el-GR" dirty="0" smtClean="0"/>
                  <a:t>Εφαρμόζοντας το θεώρημα </a:t>
                </a:r>
                <a:r>
                  <a:rPr lang="el-GR" dirty="0"/>
                  <a:t>τελικής </a:t>
                </a:r>
                <a:r>
                  <a:rPr lang="el-GR" dirty="0" smtClean="0"/>
                  <a:t>τιμής </a:t>
                </a:r>
                <a:r>
                  <a:rPr lang="en-US" dirty="0" smtClean="0"/>
                  <a:t>[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s</m:t>
                            </m:r>
                            <m: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</m:t>
                        </m:r>
                        <m:r>
                          <a:rPr lang="en-US" b="0" i="0" smtClean="0">
                            <a:latin typeface="Cambria Math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f</m:t>
                        </m:r>
                        <m:r>
                          <a:rPr lang="en-US" b="0" i="0" smtClean="0"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</m:t>
                        </m:r>
                        <m:r>
                          <a:rPr lang="en-US" b="0" i="0" smtClean="0">
                            <a:latin typeface="Cambria Math"/>
                          </a:rPr>
                          <m:t>)</m:t>
                        </m:r>
                      </m:e>
                    </m:func>
                    <m:r>
                      <a:rPr lang="en-US" b="0" i="0" smtClean="0">
                        <a:latin typeface="Cambria Math"/>
                      </a:rPr>
                      <m:t>]</m:t>
                    </m:r>
                  </m:oMath>
                </a14:m>
                <a:r>
                  <a:rPr lang="el-GR" dirty="0" smtClean="0"/>
                  <a:t>, προκύπτουν οι μόνιμες τιμές </a:t>
                </a:r>
                <a:r>
                  <a:rPr lang="el-GR" dirty="0"/>
                  <a:t>της γωνίας </a:t>
                </a:r>
                <a:r>
                  <a:rPr lang="el-GR" dirty="0" smtClean="0"/>
                  <a:t>πρόσπτωσης και της κάθετης επιτάχυνσης: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d>
                                <m:d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ss</m:t>
                          </m:r>
                        </m:sub>
                      </m:sSub>
                      <m:r>
                        <a:rPr lang="el-GR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sub>
                          </m:s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l-GR" b="0" i="0" smtClean="0">
                          <a:latin typeface="Cambria Math"/>
                        </a:rPr>
                        <m:t>και</m:t>
                      </m:r>
                      <m:r>
                        <a:rPr lang="el-GR" b="0" i="1" smtClean="0">
                          <a:latin typeface="Cambria Math"/>
                        </a:rPr>
                        <m:t>     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ss</m:t>
                          </m:r>
                        </m:sub>
                      </m:sSub>
                      <m:r>
                        <a:rPr lang="el-GR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sub>
                          </m:s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l-GR" dirty="0" smtClean="0"/>
              </a:p>
              <a:p>
                <a:pPr>
                  <a:lnSpc>
                    <a:spcPct val="120000"/>
                  </a:lnSpc>
                </a:pPr>
                <a:endParaRPr lang="el-GR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l-GR" dirty="0"/>
                  <a:t>κ</a:t>
                </a:r>
                <a:r>
                  <a:rPr lang="el-GR" dirty="0" smtClean="0"/>
                  <a:t>αι προκύπτει: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  <m:r>
                        <a:rPr lang="el-G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"/>
                          <m:endChr m:val="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den>
                          </m:f>
                        </m:e>
                      </m:d>
                      <m:r>
                        <a:rPr lang="el-GR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"/>
                          <m:endChr m:val="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l-GR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963" y="981076"/>
                <a:ext cx="11522075" cy="5688013"/>
              </a:xfrm>
              <a:blipFill rotWithShape="0">
                <a:blip r:embed="rId2"/>
                <a:stretch>
                  <a:fillRect l="-582" t="-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89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914"/>
            <a:ext cx="11522075" cy="647700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r>
              <a:rPr lang="el-GR" sz="3000" b="1" dirty="0"/>
              <a:t>Παράμετρος αναμενόμενου ελέγχου</a:t>
            </a:r>
            <a:r>
              <a:rPr lang="en-US" sz="3000" b="1" dirty="0"/>
              <a:t> (Control Anticipation Parameter - CAP)</a:t>
            </a:r>
            <a:endParaRPr lang="el-GR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4964" y="981076"/>
                <a:ext cx="11522075" cy="5688013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l-GR" dirty="0"/>
                  <a:t>Για αεροσκάφη με </a:t>
                </a:r>
                <a:r>
                  <a:rPr lang="el-GR" b="1" dirty="0"/>
                  <a:t>υψηλή αδράνεια ή χαμηλή στατική ευστάθεια</a:t>
                </a:r>
                <a:r>
                  <a:rPr lang="el-GR" dirty="0"/>
                  <a:t>, η γωνιακή επιτάχυνση πρόνευσης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q</m:t>
                        </m:r>
                      </m:e>
                    </m:acc>
                  </m:oMath>
                </a14:m>
                <a:r>
                  <a:rPr lang="el-GR" dirty="0"/>
                  <a:t>, που συνοδεύει τις μικρές ρυθμίσεις στο ίχνος πτήσης, μπορεί να βρίσκεται εκτός του πεδίου αντίληψης του ανθρώπου.</a:t>
                </a: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ð"/>
                </a:pPr>
                <a:r>
                  <a:rPr lang="el-GR" dirty="0"/>
                  <a:t>Η χρήση των ενδείξεων πρόβλεψης της κίνησης από τον πιλότο ουσιαστικά είναι αδύνατη, δηλαδή οδηγεί σε </a:t>
                </a:r>
                <a:r>
                  <a:rPr lang="el-GR" b="1" dirty="0"/>
                  <a:t>φτωχά χαρακτηριστικά ευκολίας χειρισμού</a:t>
                </a:r>
                <a:r>
                  <a:rPr lang="el-GR" dirty="0"/>
                  <a:t>.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l-GR" b="1" u="sng" dirty="0"/>
                  <a:t>Παράμετρος Αναμενόμενου Ελέγχου (CAP</a:t>
                </a:r>
                <a:r>
                  <a:rPr lang="el-GR" b="1" u="sng" dirty="0" smtClean="0"/>
                  <a:t>)</a:t>
                </a:r>
                <a:endParaRPr lang="el-GR" b="1" u="sng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l-GR" dirty="0"/>
                  <a:t>Ορίστηκε από τον </a:t>
                </a:r>
                <a:r>
                  <a:rPr lang="el-GR" dirty="0" err="1"/>
                  <a:t>Birhle</a:t>
                </a:r>
                <a:r>
                  <a:rPr lang="el-GR" dirty="0"/>
                  <a:t> (1966) και είναι μια ποσότητα μέτρησης της ικανότητας «πρόβλεψης» της απόκρισης.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964" y="981076"/>
                <a:ext cx="11522075" cy="5688013"/>
              </a:xfrm>
              <a:blipFill rotWithShape="0">
                <a:blip r:embed="rId2"/>
                <a:stretch>
                  <a:fillRect l="-1111" b="-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91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914"/>
            <a:ext cx="11522075" cy="647700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l-GR" sz="2800" b="1" dirty="0"/>
              <a:t>Παράμετρος αναμενόμενου ελέγχου</a:t>
            </a:r>
            <a:r>
              <a:rPr lang="en-US" sz="2800" b="1" dirty="0"/>
              <a:t> (Control Anticipation Parameter - CAP)</a:t>
            </a:r>
            <a:endParaRPr lang="el-G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4961" y="981077"/>
                <a:ext cx="11522075" cy="568801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l-GR" dirty="0" smtClean="0"/>
                  <a:t>Συγκεκριμένα η </a:t>
                </a:r>
                <a:r>
                  <a:rPr lang="en-US" dirty="0"/>
                  <a:t>CAP</a:t>
                </a:r>
                <a:r>
                  <a:rPr lang="el-GR" dirty="0"/>
                  <a:t> είναι η ποσότητα της στιγμιαίας γωνιακής επιτάχυνσης πρόνευσης, ανά μονάδα κάθετης επιτάχυνσης της μόνιμης </a:t>
                </a:r>
                <a:r>
                  <a:rPr lang="el-GR" dirty="0" smtClean="0"/>
                  <a:t>κατάστασης</a:t>
                </a:r>
                <a:r>
                  <a:rPr lang="el-GR" dirty="0"/>
                  <a:t>:</a:t>
                </a:r>
                <a:endParaRPr lang="el-GR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>
                          <a:latin typeface="Cambria Math" panose="02040503050406030204" pitchFamily="18" charset="0"/>
                        </a:rPr>
                        <m:t>CAP</m:t>
                      </m:r>
                      <m:r>
                        <a:rPr lang="el-GR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</m:acc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  <m:r>
                            <a:rPr lang="el-GR">
                              <a:latin typeface="Cambria Math" panose="02040503050406030204" pitchFamily="18" charset="0"/>
                            </a:rPr>
                            <m:t>(∞)</m:t>
                          </m:r>
                        </m:den>
                      </m:f>
                    </m:oMath>
                  </m:oMathPara>
                </a14:m>
                <a:endParaRPr lang="el-GR" dirty="0" smtClean="0"/>
              </a:p>
              <a:p>
                <a:pPr>
                  <a:lnSpc>
                    <a:spcPct val="110000"/>
                  </a:lnSpc>
                </a:pPr>
                <a:r>
                  <a:rPr lang="el-GR" dirty="0" smtClean="0"/>
                  <a:t>Το </a:t>
                </a:r>
                <a:r>
                  <a:rPr lang="el-GR" dirty="0"/>
                  <a:t>μέγεθος του </a:t>
                </a:r>
                <a:r>
                  <a:rPr lang="el-GR" b="1" dirty="0"/>
                  <a:t>μεταβατικού</a:t>
                </a:r>
                <a:r>
                  <a:rPr lang="el-GR" dirty="0"/>
                  <a:t> </a:t>
                </a:r>
                <a:r>
                  <a:rPr lang="el-GR" b="1" dirty="0"/>
                  <a:t>μέγιστου</a:t>
                </a:r>
                <a:r>
                  <a:rPr lang="el-GR" dirty="0"/>
                  <a:t> </a:t>
                </a:r>
                <a:r>
                  <a:rPr lang="el-GR" b="1" dirty="0"/>
                  <a:t>(</a:t>
                </a:r>
                <a:r>
                  <a:rPr lang="en-GB" b="1" dirty="0"/>
                  <a:t>transient peak</a:t>
                </a:r>
                <a:r>
                  <a:rPr lang="el-GR" b="1" dirty="0" smtClean="0"/>
                  <a:t>) </a:t>
                </a:r>
                <a:r>
                  <a:rPr lang="el-GR" b="1" dirty="0"/>
                  <a:t>της γωνιακής επιτάχυνσης </a:t>
                </a:r>
                <a:r>
                  <a:rPr lang="el-GR" b="1" dirty="0" smtClean="0"/>
                  <a:t>πρόνευσης</a:t>
                </a:r>
                <a:r>
                  <a:rPr lang="en-GB" b="1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</m:oMath>
                </a14:m>
                <a:r>
                  <a:rPr lang="el-GR" b="1" dirty="0" smtClean="0"/>
                  <a:t>,</a:t>
                </a:r>
                <a:r>
                  <a:rPr lang="el-GR" dirty="0" smtClean="0"/>
                  <a:t> </a:t>
                </a:r>
                <a:r>
                  <a:rPr lang="el-GR" dirty="0"/>
                  <a:t>που εμφανίζεται αμέσως μετά από το χειρισμό, καθορίζεται κατά μεγάλο βαθμό από τη </a:t>
                </a:r>
                <a:r>
                  <a:rPr lang="el-GR" b="1" dirty="0"/>
                  <a:t>δυναμική της μικρής </a:t>
                </a:r>
                <a:r>
                  <a:rPr lang="el-GR" b="1" dirty="0" smtClean="0"/>
                  <a:t>περιόδου</a:t>
                </a:r>
                <a:r>
                  <a:rPr lang="el-GR" dirty="0"/>
                  <a:t> </a:t>
                </a:r>
                <a:r>
                  <a:rPr lang="el-GR" dirty="0" smtClean="0"/>
                  <a:t>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dirty="0" smtClean="0"/>
                  <a:t> </a:t>
                </a:r>
                <a:r>
                  <a:rPr lang="el-GR" dirty="0" smtClean="0"/>
                  <a:t>διαμήκης </a:t>
                </a:r>
                <a:r>
                  <a:rPr lang="el-GR" dirty="0"/>
                  <a:t>στατική ευστάθεια και </a:t>
                </a:r>
                <a:r>
                  <a:rPr lang="el-GR" dirty="0" smtClean="0"/>
                  <a:t>ροπή </a:t>
                </a:r>
                <a:r>
                  <a:rPr lang="el-GR" dirty="0"/>
                  <a:t>αδράνειας </a:t>
                </a:r>
                <a:r>
                  <a:rPr lang="el-GR" dirty="0" smtClean="0"/>
                  <a:t>πρόνευσης). </a:t>
                </a:r>
              </a:p>
              <a:p>
                <a:pPr>
                  <a:lnSpc>
                    <a:spcPct val="110000"/>
                  </a:lnSpc>
                </a:pPr>
                <a:r>
                  <a:rPr lang="el-GR" dirty="0" smtClean="0"/>
                  <a:t>Η CAP </a:t>
                </a:r>
                <a:r>
                  <a:rPr lang="el-GR" dirty="0"/>
                  <a:t>περιγράφει με αποδοτικό ποσοτικά τρόπο εκείνα τα </a:t>
                </a:r>
                <a:r>
                  <a:rPr lang="el-GR" b="1" dirty="0"/>
                  <a:t>χαρακτηριστικά της μικρής περιόδου που αντιστοιχούν στις αεροδυναμικές ιδιότητες και στις συνθήκες λειτουργίας</a:t>
                </a:r>
                <a:r>
                  <a:rPr lang="el-GR" dirty="0"/>
                  <a:t> του αεροσκάφους. </a:t>
                </a:r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961" y="981077"/>
                <a:ext cx="11522075" cy="5688012"/>
              </a:xfrm>
              <a:blipFill rotWithShape="0">
                <a:blip r:embed="rId2"/>
                <a:stretch>
                  <a:fillRect l="-952" t="-750" b="-5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3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4964" y="981076"/>
                <a:ext cx="11522075" cy="568801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l-GR" dirty="0" smtClean="0"/>
                  <a:t>Από την ΣΜ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</m:acc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den>
                      </m:f>
                      <m:r>
                        <a:rPr lang="el-GR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</m:sub>
                          </m:sSub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l-GR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sub>
                          </m:sSub>
                          <m:r>
                            <a:rPr lang="el-GR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l-G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sub>
                              </m:sSub>
                              <m:r>
                                <a:rPr lang="el-GR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l-GR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sub>
                          </m:s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l-GR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l-GR" dirty="0"/>
                  <a:t>υ</a:t>
                </a:r>
                <a:r>
                  <a:rPr lang="el-GR" dirty="0" smtClean="0"/>
                  <a:t>ποθέτοντας </a:t>
                </a:r>
                <a:r>
                  <a:rPr lang="el-GR" dirty="0"/>
                  <a:t>μία </a:t>
                </a:r>
                <a:r>
                  <a:rPr lang="el-GR" b="1" dirty="0"/>
                  <a:t>μοναδιαία είσοδο βαθμίδας </a:t>
                </a:r>
                <a:r>
                  <a:rPr lang="el-GR" dirty="0" smtClean="0"/>
                  <a:t>για το </a:t>
                </a:r>
                <a:r>
                  <a:rPr lang="el-GR" dirty="0"/>
                  <a:t>πηδάλιο ανόδου-καθόδου και εφαρμόζοντας το </a:t>
                </a:r>
                <a:r>
                  <a:rPr lang="el-GR" b="1" dirty="0"/>
                  <a:t>θεώρημα αρχικής </a:t>
                </a:r>
                <a:r>
                  <a:rPr lang="el-GR" b="1" dirty="0" smtClean="0"/>
                  <a:t>τιμής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l-GR" i="0">
                            <a:latin typeface="Cambria Math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l-GR" i="0">
                            <a:latin typeface="Cambria Math"/>
                          </a:rPr>
                          <m:t>s</m:t>
                        </m:r>
                        <m:r>
                          <a:rPr lang="el-GR" i="0">
                            <a:latin typeface="Cambria Math"/>
                          </a:rPr>
                          <m:t>→∞</m:t>
                        </m:r>
                      </m:lim>
                    </m:limLow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s</m:t>
                    </m:r>
                    <m:r>
                      <a:rPr lang="en-US" b="0" i="0" smtClean="0">
                        <a:latin typeface="Cambria Math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</m:t>
                        </m:r>
                      </m:e>
                    </m:d>
                  </m:oMath>
                </a14:m>
                <a:r>
                  <a:rPr lang="el-GR" dirty="0" smtClean="0"/>
                  <a:t> 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q</m:t>
                          </m:r>
                        </m:e>
                      </m:acc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l-GR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m</m:t>
                          </m:r>
                        </m:e>
                        <m: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e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l-GR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l-GR" dirty="0"/>
                  <a:t>Ε</a:t>
                </a:r>
                <a:r>
                  <a:rPr lang="el-GR" dirty="0" smtClean="0"/>
                  <a:t>φαρμόζοντας </a:t>
                </a:r>
                <a:r>
                  <a:rPr lang="el-GR" dirty="0"/>
                  <a:t>το </a:t>
                </a:r>
                <a:r>
                  <a:rPr lang="el-GR" b="1" dirty="0"/>
                  <a:t>θεώρημα τελικής </a:t>
                </a:r>
                <a:r>
                  <a:rPr lang="el-GR" b="1" dirty="0" smtClean="0"/>
                  <a:t>τιμής </a:t>
                </a:r>
                <a:r>
                  <a:rPr lang="el-GR" dirty="0" smtClean="0"/>
                  <a:t>για  τη </a:t>
                </a:r>
                <a:r>
                  <a:rPr lang="el-GR" b="1" dirty="0"/>
                  <a:t>κάθετη </a:t>
                </a:r>
                <a:r>
                  <a:rPr lang="el-GR" b="1" dirty="0" smtClean="0"/>
                  <a:t>επιτάχυνση</a:t>
                </a:r>
                <a:r>
                  <a:rPr lang="el-GR" dirty="0" smtClean="0"/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l-GR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l-GR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l-GR">
                              <a:latin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p>
                                  <m:r>
                                    <a:rPr lang="el-G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 panose="02040503050406030204" pitchFamily="18" charset="0"/>
                                        </a:rPr>
                                        <m:t>q</m:t>
                                      </m:r>
                                    </m:sub>
                                  </m:sSub>
                                  <m:r>
                                    <a:rPr lang="el-GR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l-GR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sub>
                              </m:s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</m:den>
                          </m:f>
                          <m:r>
                            <a:rPr lang="el-GR">
                              <a:latin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l-G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den>
                          </m:f>
                        </m:e>
                      </m:func>
                      <m:r>
                        <a:rPr lang="el-GR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>
                              <m:r>
                                <a:rPr lang="el-G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l-GR" dirty="0" smtClean="0"/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ð"/>
                </a:pPr>
                <a:r>
                  <a:rPr lang="el-GR" dirty="0"/>
                  <a:t>Η </a:t>
                </a:r>
                <a:r>
                  <a:rPr lang="el-GR" dirty="0" err="1"/>
                  <a:t>αδιάστατη</a:t>
                </a:r>
                <a:r>
                  <a:rPr lang="el-GR" dirty="0"/>
                  <a:t> κάθετη επιτάχυνση ή </a:t>
                </a:r>
                <a:r>
                  <a:rPr lang="el-GR" b="1" dirty="0"/>
                  <a:t>παράγοντας φόρτισης </a:t>
                </a:r>
                <a:r>
                  <a:rPr lang="el-GR" dirty="0"/>
                  <a:t>(</a:t>
                </a:r>
                <a:r>
                  <a:rPr lang="en-GB" dirty="0"/>
                  <a:t>load factor</a:t>
                </a:r>
                <a:r>
                  <a:rPr lang="el-GR" dirty="0" smtClean="0"/>
                  <a:t>):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l-G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  <m:r>
                            <a:rPr lang="el-GR">
                              <a:latin typeface="Cambria Math" panose="02040503050406030204" pitchFamily="18" charset="0"/>
                            </a:rPr>
                            <m:t>(∞)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g</m:t>
                          </m:r>
                        </m:den>
                      </m:f>
                      <m:r>
                        <a:rPr lang="el-G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g</m:t>
                          </m:r>
                          <m:sSubSup>
                            <m:sSubSup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>
                              <m:r>
                                <a:rPr lang="el-G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l-G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964" y="981076"/>
                <a:ext cx="11522075" cy="5688013"/>
              </a:xfrm>
              <a:blipFill rotWithShape="0">
                <a:blip r:embed="rId2"/>
                <a:stretch>
                  <a:fillRect l="-952" t="-9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334964" y="188914"/>
            <a:ext cx="11522075" cy="64770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l-GR" sz="3000" b="1" dirty="0"/>
              <a:t>Παράμετρος αναμενόμενου ελέγχου</a:t>
            </a:r>
            <a:r>
              <a:rPr lang="en-US" sz="3000" b="1" dirty="0"/>
              <a:t> (Control Anticipation Parameter - CAP)</a:t>
            </a:r>
            <a:endParaRPr lang="el-GR" sz="3000" b="1" dirty="0"/>
          </a:p>
        </p:txBody>
      </p:sp>
    </p:spTree>
    <p:extLst>
      <p:ext uri="{BB962C8B-B14F-4D97-AF65-F5344CB8AC3E}">
        <p14:creationId xmlns:p14="http://schemas.microsoft.com/office/powerpoint/2010/main" val="268979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4964" y="981076"/>
                <a:ext cx="5689600" cy="568801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l-GR" sz="2400" dirty="0"/>
                  <a:t>Τότε η </a:t>
                </a:r>
                <a:r>
                  <a:rPr lang="en-US" sz="2400" dirty="0"/>
                  <a:t>CAP </a:t>
                </a:r>
                <a:r>
                  <a:rPr lang="el-GR" sz="2400" dirty="0"/>
                  <a:t>ορίζεται ως: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>
                          <a:latin typeface="Cambria Math" panose="02040503050406030204" pitchFamily="18" charset="0"/>
                        </a:rPr>
                        <m:t>CAP</m:t>
                      </m:r>
                      <m:r>
                        <a:rPr lang="el-GR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</m:acc>
                          <m:d>
                            <m:d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  <m:r>
                            <a:rPr lang="el-GR" sz="2400">
                              <a:latin typeface="Cambria Math" panose="02040503050406030204" pitchFamily="18" charset="0"/>
                            </a:rPr>
                            <m:t>(∞)</m:t>
                          </m:r>
                        </m:den>
                      </m:f>
                      <m:r>
                        <a:rPr lang="el-GR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l-G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</a:rPr>
                            <m:t>g</m:t>
                          </m:r>
                          <m:sSubSup>
                            <m:sSubSup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>
                              <m:r>
                                <a:rPr lang="el-GR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den>
                      </m:f>
                      <m:r>
                        <a:rPr lang="el-GR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</a:rPr>
                            <m:t>g</m:t>
                          </m:r>
                          <m:sSubSup>
                            <m:sSubSup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>
                              <m:r>
                                <a:rPr lang="el-GR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l-GR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l-GR" sz="24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l-GR" sz="2400" dirty="0"/>
                  <a:t>Προσεγγιστικά: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dirty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sSub>
                            <m:sSubPr>
                              <m:ctrlPr>
                                <a:rPr lang="el-GR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l-GR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l-GR" sz="2400" i="1" dirty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l-GR" sz="2400" baseline="-250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l-GR" sz="2400" dirty="0"/>
                  <a:t>Έτσι προκύπτει εναλλακτικά:</a:t>
                </a:r>
                <a:r>
                  <a:rPr lang="en-US" sz="2400" dirty="0"/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>
                          <a:latin typeface="Cambria Math"/>
                        </a:rPr>
                        <m:t>CAP</m:t>
                      </m:r>
                      <m:r>
                        <a:rPr lang="el-GR" sz="2400">
                          <a:latin typeface="Cambria Math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l-G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/>
                                </a:rPr>
                                <m:t>s</m:t>
                              </m:r>
                            </m:sub>
                            <m:sup>
                              <m:r>
                                <a:rPr lang="el-GR" sz="240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/>
                                </a:rPr>
                                <m:t>α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l-GR" sz="24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l-GR" sz="2400" dirty="0"/>
                  <a:t>Χρησιμοποιώντας τις προσεγγιστικές εκφράσεις που παρουσιάστηκαν προηγουμένως 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>
                          <a:latin typeface="Cambria Math" panose="02040503050406030204" pitchFamily="18" charset="0"/>
                        </a:rPr>
                        <m:t>CAP</m:t>
                      </m:r>
                      <m:r>
                        <a:rPr lang="el-GR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</a:rPr>
                            <m:t>mg</m:t>
                          </m:r>
                          <m:acc>
                            <m:accPr>
                              <m:chr m:val="̿"/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l-G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l-GR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</a:rPr>
                            <m:t>g</m:t>
                          </m:r>
                          <m:acc>
                            <m:accPr>
                              <m:chr m:val="̿"/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lang="el-GR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l-G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el-GR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964" y="981076"/>
                <a:ext cx="5689600" cy="5688013"/>
              </a:xfrm>
              <a:blipFill rotWithShape="0">
                <a:blip r:embed="rId2"/>
                <a:stretch>
                  <a:fillRect l="-1393" r="-1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334964" y="188914"/>
            <a:ext cx="11522075" cy="64770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l-GR" sz="3000" b="1" dirty="0"/>
              <a:t>Παράμετρος αναμενόμενου ελέγχου</a:t>
            </a:r>
            <a:r>
              <a:rPr lang="en-US" sz="3000" b="1" dirty="0"/>
              <a:t> (Control Anticipation Parameter - CAP)</a:t>
            </a:r>
            <a:endParaRPr lang="el-GR" sz="3000" b="1" dirty="0"/>
          </a:p>
        </p:txBody>
      </p:sp>
      <p:sp>
        <p:nvSpPr>
          <p:cNvPr id="6" name="Rectangle 5"/>
          <p:cNvSpPr/>
          <p:nvPr/>
        </p:nvSpPr>
        <p:spPr>
          <a:xfrm>
            <a:off x="6167439" y="981075"/>
            <a:ext cx="568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l-GR" sz="2400" dirty="0"/>
              <a:t>k : διαμήκης ακτίνα της περιστροφής (</a:t>
            </a:r>
            <a:r>
              <a:rPr lang="en-GB" sz="2400" dirty="0"/>
              <a:t>longitudinal radius</a:t>
            </a:r>
            <a:r>
              <a:rPr lang="el-GR" sz="2400" dirty="0"/>
              <a:t> </a:t>
            </a:r>
            <a:r>
              <a:rPr lang="el-GR" sz="2400" dirty="0" err="1"/>
              <a:t>of</a:t>
            </a:r>
            <a:r>
              <a:rPr lang="el-GR" sz="2400" dirty="0"/>
              <a:t> </a:t>
            </a:r>
            <a:r>
              <a:rPr lang="en-GB" sz="2400" dirty="0"/>
              <a:t>rotation</a:t>
            </a:r>
            <a:r>
              <a:rPr lang="el-GR" sz="2400" dirty="0"/>
              <a:t>).</a:t>
            </a:r>
          </a:p>
          <a:p>
            <a:pPr>
              <a:lnSpc>
                <a:spcPct val="150000"/>
              </a:lnSpc>
            </a:pPr>
            <a:endParaRPr lang="el-GR" sz="2400" dirty="0"/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ð"/>
            </a:pPr>
            <a:r>
              <a:rPr lang="el-GR" sz="2400" dirty="0"/>
              <a:t>Η </a:t>
            </a:r>
            <a:r>
              <a:rPr lang="el-GR" sz="2400" b="1" dirty="0"/>
              <a:t>CAP είναι άμεσα ανάλογη </a:t>
            </a:r>
            <a:r>
              <a:rPr lang="el-GR" sz="2400" dirty="0"/>
              <a:t>του στατικού περιθωρίου ευστάθειας ελιγμών </a:t>
            </a:r>
            <a:r>
              <a:rPr lang="el-GR" sz="2400" b="1" dirty="0" err="1"/>
              <a:t>H</a:t>
            </a:r>
            <a:r>
              <a:rPr lang="el-GR" sz="2400" b="1" baseline="-25000" dirty="0" err="1"/>
              <a:t>m</a:t>
            </a:r>
            <a:r>
              <a:rPr lang="el-GR" sz="2400" dirty="0"/>
              <a:t> με τα χειριστήρια σταθεροποιημένα και η σταθερά της αναλογίας εξαρτάται από τη </a:t>
            </a:r>
            <a:r>
              <a:rPr lang="el-GR" sz="2400" b="1" dirty="0"/>
              <a:t>γεωμετρία του αεροσκάφους </a:t>
            </a:r>
            <a:r>
              <a:rPr lang="el-GR" sz="2400" dirty="0"/>
              <a:t>και την </a:t>
            </a:r>
            <a:r>
              <a:rPr lang="el-GR" sz="2400" b="1" dirty="0"/>
              <a:t>κατανομή της μάζας του</a:t>
            </a:r>
            <a:r>
              <a:rPr lang="el-G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878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643"/>
            <a:ext cx="11522075" cy="647972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r>
              <a:rPr lang="el-GR" b="1" dirty="0"/>
              <a:t>Εισαγωγή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4" y="981075"/>
            <a:ext cx="11522075" cy="568801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l-GR" b="1" u="sng" dirty="0"/>
              <a:t>ΧΑΡΑΚΤΗΡΙΣΤΙΚΑ ΠΤΗΣΗΣ ΚΑΙ ΕΥΚΟΛΙΑΣ ΧΕΙΡΙΣΜΟΥ ΑΕΡΟΣΚΑΦΟΥΣ: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l-GR" dirty="0"/>
              <a:t>Οι </a:t>
            </a:r>
            <a:r>
              <a:rPr lang="el-GR" b="1" dirty="0"/>
              <a:t>ιδιότητες</a:t>
            </a:r>
            <a:r>
              <a:rPr lang="el-GR" dirty="0"/>
              <a:t> που περιγράφουν την </a:t>
            </a:r>
            <a:r>
              <a:rPr lang="el-GR" b="1" dirty="0"/>
              <a:t>ευκολία</a:t>
            </a:r>
            <a:r>
              <a:rPr lang="el-GR" dirty="0"/>
              <a:t> και την </a:t>
            </a:r>
            <a:r>
              <a:rPr lang="el-GR" b="1" dirty="0"/>
              <a:t>ακρίβεια</a:t>
            </a:r>
            <a:r>
              <a:rPr lang="el-GR" dirty="0"/>
              <a:t> με την οποία το αεροσκάφος ανταποκρίνεται στις </a:t>
            </a:r>
            <a:r>
              <a:rPr lang="el-GR" b="1" dirty="0"/>
              <a:t>εντολές του πιλότου </a:t>
            </a:r>
            <a:r>
              <a:rPr lang="el-GR" dirty="0"/>
              <a:t>κατά την εκτέλεση κάποιου συγκεκριμένου </a:t>
            </a:r>
            <a:r>
              <a:rPr lang="el-GR" b="1" dirty="0"/>
              <a:t>ελιγμού</a:t>
            </a:r>
            <a:r>
              <a:rPr lang="el-G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l-GR" dirty="0"/>
              <a:t>Συνδέονται με: </a:t>
            </a:r>
          </a:p>
          <a:p>
            <a:pPr>
              <a:lnSpc>
                <a:spcPct val="100000"/>
              </a:lnSpc>
              <a:buFont typeface="Times New Roman" panose="02020603050405020304" pitchFamily="18" charset="0"/>
              <a:buChar char="→"/>
            </a:pPr>
            <a:r>
              <a:rPr lang="el-GR" dirty="0"/>
              <a:t>τον </a:t>
            </a:r>
            <a:r>
              <a:rPr lang="el-GR" b="1" dirty="0"/>
              <a:t>φόρτο εργασίας</a:t>
            </a:r>
            <a:r>
              <a:rPr lang="el-GR" dirty="0"/>
              <a:t> που απαιτείται από τον πιλότο για την εκτέλεση του ελιγμού, </a:t>
            </a:r>
          </a:p>
          <a:p>
            <a:pPr>
              <a:lnSpc>
                <a:spcPct val="100000"/>
              </a:lnSpc>
              <a:buFont typeface="Times New Roman" panose="02020603050405020304" pitchFamily="18" charset="0"/>
              <a:buChar char="→"/>
            </a:pPr>
            <a:r>
              <a:rPr lang="el-GR" dirty="0"/>
              <a:t>την </a:t>
            </a:r>
            <a:r>
              <a:rPr lang="el-GR" b="1" dirty="0"/>
              <a:t>απόκριση</a:t>
            </a:r>
            <a:r>
              <a:rPr lang="el-GR" dirty="0"/>
              <a:t> του αεροσκάφους σε αυτούς τους χειρισμούς, </a:t>
            </a:r>
          </a:p>
          <a:p>
            <a:pPr>
              <a:lnSpc>
                <a:spcPct val="100000"/>
              </a:lnSpc>
              <a:buFont typeface="Times New Roman" panose="02020603050405020304" pitchFamily="18" charset="0"/>
              <a:buChar char="→"/>
            </a:pPr>
            <a:r>
              <a:rPr lang="el-GR" dirty="0"/>
              <a:t>τον </a:t>
            </a:r>
            <a:r>
              <a:rPr lang="el-GR" b="1" dirty="0"/>
              <a:t>τρόπο</a:t>
            </a:r>
            <a:r>
              <a:rPr lang="el-GR" dirty="0"/>
              <a:t> που οι αποκρίσεις αυτές γίνονται </a:t>
            </a:r>
            <a:r>
              <a:rPr lang="el-GR" b="1" dirty="0"/>
              <a:t>αντιληπτές</a:t>
            </a:r>
            <a:r>
              <a:rPr lang="el-GR" dirty="0"/>
              <a:t> από τον πιλότο ή και τους επιβάτες στην περίπτωση πολιτικών αεροσκαφών.</a:t>
            </a:r>
          </a:p>
        </p:txBody>
      </p:sp>
    </p:spTree>
    <p:extLst>
      <p:ext uri="{BB962C8B-B14F-4D97-AF65-F5344CB8AC3E}">
        <p14:creationId xmlns:p14="http://schemas.microsoft.com/office/powerpoint/2010/main" val="125223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914"/>
            <a:ext cx="11522075" cy="647701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l-GR" sz="3600" b="1" dirty="0"/>
              <a:t>Κανονισμοί και προδιαγραφές χαρακτηριστικών πτήσης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4" y="981076"/>
            <a:ext cx="11522075" cy="568801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Οι περισσότερες </a:t>
            </a:r>
            <a:r>
              <a:rPr lang="el-GR" dirty="0" smtClean="0"/>
              <a:t>χώρες </a:t>
            </a:r>
            <a:r>
              <a:rPr lang="el-GR" dirty="0"/>
              <a:t>διαθέτουν </a:t>
            </a:r>
            <a:r>
              <a:rPr lang="el-GR" b="1" dirty="0"/>
              <a:t>Εθνικές Υπηρεσίες </a:t>
            </a:r>
            <a:r>
              <a:rPr lang="el-GR" dirty="0"/>
              <a:t>οι οποίες επιβλέπουν τις </a:t>
            </a:r>
            <a:r>
              <a:rPr lang="el-GR" dirty="0" smtClean="0"/>
              <a:t>εγχώριες αεροναυτικές δραστηριότητες.</a:t>
            </a:r>
          </a:p>
          <a:p>
            <a:pPr>
              <a:lnSpc>
                <a:spcPct val="110000"/>
              </a:lnSpc>
            </a:pPr>
            <a:r>
              <a:rPr lang="el-GR" dirty="0" smtClean="0"/>
              <a:t>Επιπλέον, κάποιες </a:t>
            </a:r>
            <a:r>
              <a:rPr lang="el-GR" dirty="0"/>
              <a:t>Ευρωπαϊκές χώρες (στις οποίες ανήκει και η Ελλάδα) </a:t>
            </a:r>
            <a:r>
              <a:rPr lang="el-GR" dirty="0" smtClean="0"/>
              <a:t>συνεργάζονται </a:t>
            </a:r>
            <a:r>
              <a:rPr lang="el-GR" dirty="0"/>
              <a:t>για την εξέλιξη κοινών απαιτήσεων για την αεροπορία (</a:t>
            </a:r>
            <a:r>
              <a:rPr lang="el-GR" b="1" dirty="0"/>
              <a:t>Joint Aviation </a:t>
            </a:r>
            <a:r>
              <a:rPr lang="en-GB" b="1" dirty="0"/>
              <a:t>Requirements</a:t>
            </a:r>
            <a:r>
              <a:rPr lang="el-GR" b="1" dirty="0"/>
              <a:t>-JAR</a:t>
            </a:r>
            <a:r>
              <a:rPr lang="el-GR" dirty="0"/>
              <a:t>), οι οποίες θα έχουν προτεραιότητα σε σχέση με τις αντίστοιχες εθνικές απαιτήσεις</a:t>
            </a:r>
            <a:r>
              <a:rPr lang="el-GR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el-GR" dirty="0" smtClean="0"/>
              <a:t>Αυτές </a:t>
            </a:r>
            <a:r>
              <a:rPr lang="el-GR" dirty="0"/>
              <a:t>οι </a:t>
            </a:r>
            <a:r>
              <a:rPr lang="el-GR" dirty="0" smtClean="0"/>
              <a:t>υπηρεσίες </a:t>
            </a:r>
            <a:r>
              <a:rPr lang="el-GR" dirty="0"/>
              <a:t>εκδίδουν έγγραφα που καθορίζουν </a:t>
            </a:r>
            <a:r>
              <a:rPr lang="el-GR" dirty="0" smtClean="0"/>
              <a:t>μεταξύ </a:t>
            </a:r>
            <a:r>
              <a:rPr lang="el-GR" dirty="0"/>
              <a:t>άλλων και τα ελάχιστα αποδεκτά πρότυπα των χαρακτηριστικών πτήσης τα οποία είναι περισσότερο γνωστά ως </a:t>
            </a:r>
            <a:r>
              <a:rPr lang="el-GR" b="1" dirty="0"/>
              <a:t>απαιτήσεις χαρακτηριστικών πτήσης (</a:t>
            </a:r>
            <a:r>
              <a:rPr lang="en-GB" b="1" dirty="0"/>
              <a:t>flying </a:t>
            </a:r>
            <a:r>
              <a:rPr lang="en-GB" b="1" dirty="0" smtClean="0"/>
              <a:t>qualities</a:t>
            </a:r>
            <a:r>
              <a:rPr lang="en-US" b="1" dirty="0" smtClean="0"/>
              <a:t>’</a:t>
            </a:r>
            <a:r>
              <a:rPr lang="en-GB" b="1" dirty="0" smtClean="0"/>
              <a:t> </a:t>
            </a:r>
            <a:r>
              <a:rPr lang="en-GB" b="1" dirty="0"/>
              <a:t>requirements</a:t>
            </a:r>
            <a:r>
              <a:rPr lang="el-GR" b="1" dirty="0" smtClean="0"/>
              <a:t>)</a:t>
            </a:r>
            <a:r>
              <a:rPr lang="el-GR" dirty="0" smtClean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l-GR" b="1" u="sng" dirty="0"/>
              <a:t>Προδιαγραφές των χαρακτηριστικών πτήσης και ευκολίας χειρισμού: </a:t>
            </a:r>
          </a:p>
          <a:p>
            <a:pPr>
              <a:lnSpc>
                <a:spcPct val="110000"/>
              </a:lnSpc>
              <a:buFont typeface="Times New Roman" panose="02020603050405020304" pitchFamily="18" charset="0"/>
              <a:buChar char="-"/>
            </a:pPr>
            <a:r>
              <a:rPr lang="el-GR" dirty="0"/>
              <a:t>Κ</a:t>
            </a:r>
            <a:r>
              <a:rPr lang="el-GR" dirty="0" smtClean="0"/>
              <a:t>αθορίζουν </a:t>
            </a:r>
            <a:r>
              <a:rPr lang="el-GR" dirty="0"/>
              <a:t>τους </a:t>
            </a:r>
            <a:r>
              <a:rPr lang="el-GR" b="1" dirty="0"/>
              <a:t>κανόνες</a:t>
            </a:r>
            <a:r>
              <a:rPr lang="el-GR" dirty="0"/>
              <a:t> σύμφωνα με τους οποίους πρέπει να σχεδιαστεί και να αξιολογηθεί η </a:t>
            </a:r>
            <a:r>
              <a:rPr lang="el-GR" b="1" dirty="0"/>
              <a:t>ευστάθεια</a:t>
            </a:r>
            <a:r>
              <a:rPr lang="el-GR" dirty="0"/>
              <a:t>, </a:t>
            </a:r>
            <a:r>
              <a:rPr lang="el-GR" b="1" dirty="0"/>
              <a:t>ο έλεγχος </a:t>
            </a:r>
            <a:r>
              <a:rPr lang="el-GR" dirty="0"/>
              <a:t>και η </a:t>
            </a:r>
            <a:r>
              <a:rPr lang="el-GR" b="1" dirty="0"/>
              <a:t>ευκολία χειρισμού </a:t>
            </a:r>
            <a:r>
              <a:rPr lang="el-GR" dirty="0"/>
              <a:t>του αεροσκάφους</a:t>
            </a:r>
            <a:r>
              <a:rPr lang="el-GR" dirty="0" smtClean="0"/>
              <a:t>.</a:t>
            </a:r>
          </a:p>
          <a:p>
            <a:pPr>
              <a:lnSpc>
                <a:spcPct val="110000"/>
              </a:lnSpc>
              <a:buFont typeface="Times New Roman" panose="02020603050405020304" pitchFamily="18" charset="0"/>
              <a:buChar char="-"/>
            </a:pPr>
            <a:r>
              <a:rPr lang="el-GR" dirty="0" smtClean="0"/>
              <a:t>Έχουν </a:t>
            </a:r>
            <a:r>
              <a:rPr lang="el-GR" dirty="0"/>
              <a:t>ως σκοπό να βεβαιώσουν τα πτητικά χαρακτηριστικά που θα παρέχουν </a:t>
            </a:r>
            <a:r>
              <a:rPr lang="el-GR" b="1" dirty="0"/>
              <a:t>ικανοποιητικές επιδόσεις για την εκπλήρωση της αποστολής</a:t>
            </a:r>
            <a:r>
              <a:rPr lang="el-GR" dirty="0"/>
              <a:t>, ταυτόχρονα με </a:t>
            </a:r>
            <a:r>
              <a:rPr lang="el-GR" b="1" dirty="0"/>
              <a:t>ικανοποιητικό επίπεδο ασφάλειας</a:t>
            </a:r>
            <a:r>
              <a:rPr lang="el-G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157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914"/>
            <a:ext cx="11522075" cy="647701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l-GR" sz="4000" b="1" dirty="0"/>
              <a:t>Ο ρόλος του αεροσκάφους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4" y="981076"/>
            <a:ext cx="11522075" cy="568801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l-GR" sz="2600" b="1" dirty="0"/>
              <a:t>Χαρακτηριστικά ευστάθειας και ελέγχου</a:t>
            </a:r>
            <a:r>
              <a:rPr lang="el-GR" sz="2600" dirty="0"/>
              <a:t>: </a:t>
            </a:r>
          </a:p>
          <a:p>
            <a:pPr lvl="1">
              <a:lnSpc>
                <a:spcPct val="110000"/>
              </a:lnSpc>
              <a:buFont typeface="Times New Roman" panose="02020603050405020304" pitchFamily="18" charset="0"/>
              <a:buChar char="-"/>
            </a:pPr>
            <a:r>
              <a:rPr lang="el-GR" sz="2600" dirty="0"/>
              <a:t>Αποτελούν ουσιαστικά τις απαιτήσεις χαρακτηριστικών πτήσης ενός αεροσκάφους. </a:t>
            </a:r>
          </a:p>
          <a:p>
            <a:pPr lvl="1">
              <a:lnSpc>
                <a:spcPct val="110000"/>
              </a:lnSpc>
              <a:buFont typeface="Times New Roman" panose="02020603050405020304" pitchFamily="18" charset="0"/>
              <a:buChar char="-"/>
            </a:pPr>
            <a:r>
              <a:rPr lang="el-GR" sz="2600" dirty="0" err="1"/>
              <a:t>Οριοθετούνται</a:t>
            </a:r>
            <a:r>
              <a:rPr lang="el-GR" sz="2600" dirty="0"/>
              <a:t> μεν από τους περιορισμούς του ανθρώπου-πιλότου, αλλά μέσα σε αυτά τα όρια τα χαρακτηριστικά καθορίζονται ώστε </a:t>
            </a:r>
            <a:r>
              <a:rPr lang="el-GR" sz="2600" b="1" dirty="0"/>
              <a:t>να ταιριάζουν στις επικρατούσες συνθήκες πτήσης</a:t>
            </a:r>
            <a:r>
              <a:rPr lang="el-GR" sz="2600" dirty="0"/>
              <a:t>.</a:t>
            </a:r>
          </a:p>
          <a:p>
            <a:pPr>
              <a:lnSpc>
                <a:spcPct val="110000"/>
              </a:lnSpc>
            </a:pPr>
            <a:r>
              <a:rPr lang="el-GR" sz="2600" b="1" dirty="0"/>
              <a:t>Απαιτήσεις λοιπών χαρακτηριστικών πτήσης: </a:t>
            </a:r>
          </a:p>
          <a:p>
            <a:pPr lvl="1">
              <a:lnSpc>
                <a:spcPct val="110000"/>
              </a:lnSpc>
              <a:buFont typeface="Garamond" panose="02020404030301010803" pitchFamily="18" charset="0"/>
              <a:buChar char="–"/>
            </a:pPr>
            <a:r>
              <a:rPr lang="el-GR" sz="2600" dirty="0"/>
              <a:t>Διαμορφώνονται για τον συγκεκριμένο </a:t>
            </a:r>
            <a:r>
              <a:rPr lang="el-GR" sz="2600" b="1" dirty="0"/>
              <a:t>τύπο ή κλάση του αεροσκάφους (</a:t>
            </a:r>
            <a:r>
              <a:rPr lang="en-GB" sz="2600" b="1" dirty="0"/>
              <a:t>aircraft class</a:t>
            </a:r>
            <a:r>
              <a:rPr lang="el-GR" sz="2600" b="1" dirty="0"/>
              <a:t>) </a:t>
            </a:r>
            <a:r>
              <a:rPr lang="el-GR" sz="2600" dirty="0"/>
              <a:t>και για τη συγκεκριμένη </a:t>
            </a:r>
            <a:r>
              <a:rPr lang="el-GR" sz="2600" b="1" dirty="0"/>
              <a:t>αποστολή ή φάση της πτήσης (</a:t>
            </a:r>
            <a:r>
              <a:rPr lang="en-GB" sz="2600" b="1" dirty="0"/>
              <a:t>flight phase</a:t>
            </a:r>
            <a:r>
              <a:rPr lang="el-GR" sz="2600" b="1" dirty="0"/>
              <a:t>) </a:t>
            </a:r>
            <a:r>
              <a:rPr lang="el-GR" sz="2600" dirty="0"/>
              <a:t>που εξετάζεται.</a:t>
            </a:r>
          </a:p>
          <a:p>
            <a:pPr>
              <a:lnSpc>
                <a:spcPct val="110000"/>
              </a:lnSpc>
            </a:pPr>
            <a:r>
              <a:rPr lang="el-GR" sz="2600" b="1" dirty="0"/>
              <a:t>«Επίπεδο των χαρακτηριστικών πτήσης» (</a:t>
            </a:r>
            <a:r>
              <a:rPr lang="en-GB" sz="2600" b="1" dirty="0"/>
              <a:t>level</a:t>
            </a:r>
            <a:r>
              <a:rPr lang="el-GR" sz="2600" b="1" dirty="0"/>
              <a:t> of </a:t>
            </a:r>
            <a:r>
              <a:rPr lang="en-US" sz="2600" b="1" dirty="0"/>
              <a:t>flying </a:t>
            </a:r>
            <a:r>
              <a:rPr lang="en-GB" sz="2600" b="1" dirty="0"/>
              <a:t>qualities</a:t>
            </a:r>
            <a:r>
              <a:rPr lang="el-GR" sz="2600" b="1" dirty="0"/>
              <a:t>): </a:t>
            </a:r>
          </a:p>
          <a:p>
            <a:pPr lvl="1">
              <a:lnSpc>
                <a:spcPct val="110000"/>
              </a:lnSpc>
              <a:buFont typeface="Garamond" panose="02020404030301010803" pitchFamily="18" charset="0"/>
              <a:buChar char="–"/>
            </a:pPr>
            <a:r>
              <a:rPr lang="el-GR" sz="2600" dirty="0"/>
              <a:t>Ο βαθμός επάρκειας των χαρακτηριστικών πτήσης.</a:t>
            </a:r>
          </a:p>
        </p:txBody>
      </p:sp>
    </p:spTree>
    <p:extLst>
      <p:ext uri="{BB962C8B-B14F-4D97-AF65-F5344CB8AC3E}">
        <p14:creationId xmlns:p14="http://schemas.microsoft.com/office/powerpoint/2010/main" val="50310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914"/>
            <a:ext cx="11522075" cy="647701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r>
              <a:rPr lang="el-GR" b="1" dirty="0"/>
              <a:t>Ταξινόμηση κλάσης των αεροσκαφών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4" y="981077"/>
            <a:ext cx="11522075" cy="568801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l-GR" dirty="0"/>
              <a:t>Οι </a:t>
            </a:r>
            <a:r>
              <a:rPr lang="el-GR" dirty="0" smtClean="0"/>
              <a:t>τύποι αεροσκαφών </a:t>
            </a:r>
            <a:r>
              <a:rPr lang="el-GR" dirty="0"/>
              <a:t>ταξινομούνται ανάλογα με το </a:t>
            </a:r>
            <a:r>
              <a:rPr lang="el-GR" b="1" dirty="0"/>
              <a:t>μέγεθος</a:t>
            </a:r>
            <a:r>
              <a:rPr lang="el-GR" dirty="0"/>
              <a:t> και το </a:t>
            </a:r>
            <a:r>
              <a:rPr lang="el-GR" b="1" dirty="0"/>
              <a:t>βάρος</a:t>
            </a:r>
            <a:r>
              <a:rPr lang="el-GR" dirty="0"/>
              <a:t> </a:t>
            </a:r>
            <a:r>
              <a:rPr lang="el-GR" dirty="0" smtClean="0"/>
              <a:t>τους:</a:t>
            </a:r>
            <a:endParaRPr lang="el-GR" dirty="0"/>
          </a:p>
          <a:p>
            <a:pPr lvl="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l-GR" b="1" u="sng" dirty="0"/>
              <a:t>κλάση Ι:</a:t>
            </a:r>
            <a:r>
              <a:rPr lang="el-GR" dirty="0"/>
              <a:t> μικρά ελαφρά αεροσκάφη,</a:t>
            </a:r>
          </a:p>
          <a:p>
            <a:pPr lvl="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l-GR" b="1" u="sng" dirty="0"/>
              <a:t>κλάση ΙΙ:</a:t>
            </a:r>
            <a:r>
              <a:rPr lang="el-GR" dirty="0"/>
              <a:t> μεσαίου βάρους, μικρής έως μεσαίας ευελιξίας αεροσκάφη,</a:t>
            </a:r>
          </a:p>
          <a:p>
            <a:pPr lvl="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l-GR" b="1" u="sng" dirty="0"/>
              <a:t>κλάση ΙΙΙ:</a:t>
            </a:r>
            <a:r>
              <a:rPr lang="el-GR" b="1" dirty="0"/>
              <a:t> </a:t>
            </a:r>
            <a:r>
              <a:rPr lang="el-GR" dirty="0"/>
              <a:t>μεγάλα, βαριά, μικρής έως μεσαίας ευελιξίας αεροσκάφη,</a:t>
            </a:r>
          </a:p>
          <a:p>
            <a:pPr lvl="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l-GR" b="1" u="sng" dirty="0"/>
              <a:t>κλάση ΙV:</a:t>
            </a:r>
            <a:r>
              <a:rPr lang="el-GR" b="1" dirty="0"/>
              <a:t> </a:t>
            </a:r>
            <a:r>
              <a:rPr lang="el-GR" dirty="0"/>
              <a:t>αεροσκάφη υψηλής ευελιξίας.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9683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913"/>
            <a:ext cx="11522075" cy="647701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r>
              <a:rPr lang="el-GR" b="1" dirty="0"/>
              <a:t>Φάση της πτήσης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2" y="981076"/>
            <a:ext cx="11522075" cy="56880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l-GR" dirty="0"/>
              <a:t>Μια </a:t>
            </a:r>
            <a:r>
              <a:rPr lang="el-GR" b="1" dirty="0"/>
              <a:t>πτητική έξοδος ή αποστολή </a:t>
            </a:r>
            <a:r>
              <a:rPr lang="el-GR" dirty="0"/>
              <a:t>(</a:t>
            </a:r>
            <a:r>
              <a:rPr lang="en-GB" dirty="0"/>
              <a:t>mission</a:t>
            </a:r>
            <a:r>
              <a:rPr lang="el-GR" dirty="0"/>
              <a:t>) μπορεί να καθοριστεί πλήρως από μια </a:t>
            </a:r>
            <a:r>
              <a:rPr lang="el-GR" b="1" dirty="0"/>
              <a:t>αλληλουχία συγκεκριμένων ελιγμών </a:t>
            </a:r>
            <a:r>
              <a:rPr lang="el-GR" dirty="0"/>
              <a:t>(</a:t>
            </a:r>
            <a:r>
              <a:rPr lang="en-GB" dirty="0"/>
              <a:t>piloting tasks</a:t>
            </a:r>
            <a:r>
              <a:rPr lang="el-GR" dirty="0" smtClean="0"/>
              <a:t>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l-GR" b="1" u="sng" dirty="0"/>
              <a:t>Φ</a:t>
            </a:r>
            <a:r>
              <a:rPr lang="el-GR" b="1" u="sng" dirty="0" smtClean="0"/>
              <a:t>άσεις πτήσης: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l-GR" dirty="0"/>
              <a:t>Ο</a:t>
            </a:r>
            <a:r>
              <a:rPr lang="el-GR" dirty="0" smtClean="0"/>
              <a:t>μαδοποιούνται </a:t>
            </a:r>
            <a:r>
              <a:rPr lang="el-GR" dirty="0"/>
              <a:t>σε </a:t>
            </a:r>
            <a:r>
              <a:rPr lang="el-GR" b="1" dirty="0"/>
              <a:t>τρεις κατηγορίες </a:t>
            </a:r>
            <a:r>
              <a:rPr lang="el-GR" dirty="0" smtClean="0"/>
              <a:t>που περιλαμβάνουν </a:t>
            </a:r>
            <a:r>
              <a:rPr lang="el-GR" dirty="0"/>
              <a:t>μια ποικιλία από ελιγμούς που απαιτούν παρόμοια χαρακτηριστικά πτήσης για την επιτυχή τους εκτέλεση</a:t>
            </a:r>
            <a:r>
              <a:rPr lang="el-GR" dirty="0" smtClean="0"/>
              <a:t>.</a:t>
            </a:r>
          </a:p>
          <a:p>
            <a:pPr lvl="0">
              <a:lnSpc>
                <a:spcPct val="100000"/>
              </a:lnSpc>
              <a:buFont typeface="Times New Roman" panose="02020603050405020304" pitchFamily="18" charset="0"/>
              <a:buChar char="-"/>
            </a:pPr>
            <a:r>
              <a:rPr lang="el-GR" b="1" u="sng" dirty="0" smtClean="0"/>
              <a:t>Κατηγορία </a:t>
            </a:r>
            <a:r>
              <a:rPr lang="el-GR" b="1" u="sng" dirty="0"/>
              <a:t>Α:</a:t>
            </a:r>
            <a:r>
              <a:rPr lang="el-GR" dirty="0"/>
              <a:t> </a:t>
            </a:r>
            <a:r>
              <a:rPr lang="el-GR" b="1" dirty="0"/>
              <a:t>μη τερματικές φάσεις </a:t>
            </a:r>
            <a:r>
              <a:rPr lang="el-GR" dirty="0"/>
              <a:t>που απαιτούν </a:t>
            </a:r>
            <a:r>
              <a:rPr lang="el-GR" b="1" dirty="0"/>
              <a:t>ταχείς ελιγμούς</a:t>
            </a:r>
            <a:r>
              <a:rPr lang="el-GR" dirty="0"/>
              <a:t>, </a:t>
            </a:r>
            <a:r>
              <a:rPr lang="el-GR" b="1" dirty="0"/>
              <a:t>ακρίβεια</a:t>
            </a:r>
            <a:r>
              <a:rPr lang="el-GR" dirty="0"/>
              <a:t> στη διόρθωση (</a:t>
            </a:r>
            <a:r>
              <a:rPr lang="en-GB" dirty="0"/>
              <a:t>precision tracking</a:t>
            </a:r>
            <a:r>
              <a:rPr lang="el-GR" dirty="0"/>
              <a:t>) ή ακριβή έλεγχο του ίχνους πτήσης.</a:t>
            </a:r>
          </a:p>
          <a:p>
            <a:pPr lvl="0">
              <a:lnSpc>
                <a:spcPct val="100000"/>
              </a:lnSpc>
              <a:buFont typeface="Times New Roman" panose="02020603050405020304" pitchFamily="18" charset="0"/>
              <a:buChar char="-"/>
            </a:pPr>
            <a:r>
              <a:rPr lang="el-GR" b="1" u="sng" dirty="0"/>
              <a:t>Κατηγορία Β:</a:t>
            </a:r>
            <a:r>
              <a:rPr lang="el-GR" dirty="0"/>
              <a:t> </a:t>
            </a:r>
            <a:r>
              <a:rPr lang="el-GR" b="1" dirty="0"/>
              <a:t>μη τερματικές φάσεις </a:t>
            </a:r>
            <a:r>
              <a:rPr lang="el-GR" dirty="0"/>
              <a:t>που απαιτούν </a:t>
            </a:r>
            <a:r>
              <a:rPr lang="el-GR" b="1" dirty="0"/>
              <a:t>βαθμιαίους ελιγμούς</a:t>
            </a:r>
            <a:r>
              <a:rPr lang="el-GR" dirty="0"/>
              <a:t>, </a:t>
            </a:r>
            <a:r>
              <a:rPr lang="el-GR" b="1" dirty="0"/>
              <a:t>λιγότερη ακρίβεια </a:t>
            </a:r>
            <a:r>
              <a:rPr lang="el-GR" dirty="0"/>
              <a:t>στη διόρθωση και ακριβή έλεγχο του ίχνους πτήσης.</a:t>
            </a:r>
          </a:p>
          <a:p>
            <a:pPr lvl="0">
              <a:lnSpc>
                <a:spcPct val="100000"/>
              </a:lnSpc>
              <a:buFont typeface="Times New Roman" panose="02020603050405020304" pitchFamily="18" charset="0"/>
              <a:buChar char="-"/>
            </a:pPr>
            <a:r>
              <a:rPr lang="el-GR" b="1" u="sng" dirty="0"/>
              <a:t>Κατηγορία C:</a:t>
            </a:r>
            <a:r>
              <a:rPr lang="el-GR" dirty="0"/>
              <a:t> </a:t>
            </a:r>
            <a:r>
              <a:rPr lang="el-GR" b="1" dirty="0"/>
              <a:t>τερματική φάση </a:t>
            </a:r>
            <a:r>
              <a:rPr lang="el-GR" dirty="0"/>
              <a:t>που απαιτεί </a:t>
            </a:r>
            <a:r>
              <a:rPr lang="el-GR" b="1" dirty="0"/>
              <a:t>βαθμιαίους ελιγμούς </a:t>
            </a:r>
            <a:r>
              <a:rPr lang="el-GR" dirty="0"/>
              <a:t>και </a:t>
            </a:r>
            <a:r>
              <a:rPr lang="el-GR" b="1" dirty="0"/>
              <a:t>ακριβή έλεγχο </a:t>
            </a:r>
            <a:r>
              <a:rPr lang="el-GR" dirty="0"/>
              <a:t>του ίχνους πτήσης.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1361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913"/>
            <a:ext cx="11522074" cy="647701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l-GR" sz="3600" b="1" dirty="0"/>
              <a:t>Επίπεδα των χαρακτηριστικών πτήσης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4" y="981076"/>
            <a:ext cx="11522074" cy="568801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b="1" dirty="0" smtClean="0"/>
              <a:t>Ποσοτική περιγραφή του αποδεκτού βαθμού</a:t>
            </a:r>
            <a:r>
              <a:rPr lang="el-GR" dirty="0" smtClean="0"/>
              <a:t> του αεροσκάφους ως προς την ικανότητα επιτυχούς εκτέλεσης συγκεκριμένης αποστολής. </a:t>
            </a:r>
          </a:p>
          <a:p>
            <a:pPr>
              <a:lnSpc>
                <a:spcPct val="120000"/>
              </a:lnSpc>
            </a:pPr>
            <a:r>
              <a:rPr lang="el-GR" dirty="0" smtClean="0"/>
              <a:t>Διερεύνηση του </a:t>
            </a:r>
            <a:r>
              <a:rPr lang="el-GR" b="1" dirty="0" smtClean="0"/>
              <a:t>φόρτου εργασίας </a:t>
            </a:r>
            <a:r>
              <a:rPr lang="el-GR" dirty="0"/>
              <a:t>του πιλότου (</a:t>
            </a:r>
            <a:r>
              <a:rPr lang="en-GB" dirty="0"/>
              <a:t>pilot work load</a:t>
            </a:r>
            <a:r>
              <a:rPr lang="el-GR" dirty="0"/>
              <a:t>) κατά την εκτέλεση της φάσης της </a:t>
            </a:r>
            <a:r>
              <a:rPr lang="el-GR" dirty="0" smtClean="0"/>
              <a:t>αποστολής.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l-GR" b="1" u="sng" dirty="0"/>
              <a:t>Επίπεδο 1:</a:t>
            </a:r>
            <a:r>
              <a:rPr lang="el-GR" dirty="0"/>
              <a:t> </a:t>
            </a:r>
            <a:r>
              <a:rPr lang="el-GR" b="1" dirty="0" smtClean="0"/>
              <a:t>Επαρκή</a:t>
            </a:r>
            <a:r>
              <a:rPr lang="el-GR" dirty="0" smtClean="0"/>
              <a:t> χαρακτηριστικά </a:t>
            </a:r>
            <a:r>
              <a:rPr lang="el-GR" dirty="0"/>
              <a:t>πτήσης </a:t>
            </a:r>
            <a:r>
              <a:rPr lang="el-GR" dirty="0" smtClean="0"/>
              <a:t>για </a:t>
            </a:r>
            <a:r>
              <a:rPr lang="el-GR" dirty="0"/>
              <a:t>τη φάση της αποστολής</a:t>
            </a:r>
            <a:r>
              <a:rPr lang="el-GR" dirty="0" smtClean="0"/>
              <a:t>.</a:t>
            </a:r>
          </a:p>
          <a:p>
            <a:pPr marL="400041" lvl="1" indent="0">
              <a:lnSpc>
                <a:spcPct val="120000"/>
              </a:lnSpc>
              <a:buNone/>
            </a:pPr>
            <a:r>
              <a:rPr lang="el-GR" dirty="0" smtClean="0"/>
              <a:t>Πλήρως </a:t>
            </a:r>
            <a:r>
              <a:rPr lang="el-GR" dirty="0"/>
              <a:t>λειτουργικό αεροσκάφος το οποίο είναι 100% ικανό να επιτύχει στην αποστολή του, με αποδεκτό πάντοτε φόρτο για τον πιλότο.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l-GR" b="1" u="sng" dirty="0"/>
              <a:t>Επίπεδο 2:</a:t>
            </a:r>
            <a:r>
              <a:rPr lang="el-GR" dirty="0"/>
              <a:t> </a:t>
            </a:r>
            <a:r>
              <a:rPr lang="el-GR" b="1" dirty="0" smtClean="0"/>
              <a:t>Επαρκή</a:t>
            </a:r>
            <a:r>
              <a:rPr lang="el-GR" dirty="0" smtClean="0"/>
              <a:t> χαρακτηριστικά </a:t>
            </a:r>
            <a:r>
              <a:rPr lang="el-GR" dirty="0"/>
              <a:t>πτήσης </a:t>
            </a:r>
            <a:r>
              <a:rPr lang="el-GR" dirty="0" smtClean="0"/>
              <a:t>για </a:t>
            </a:r>
            <a:r>
              <a:rPr lang="el-GR" dirty="0"/>
              <a:t>τη φάση της </a:t>
            </a:r>
            <a:r>
              <a:rPr lang="el-GR" dirty="0" smtClean="0"/>
              <a:t>αποστολής, </a:t>
            </a:r>
            <a:r>
              <a:rPr lang="el-GR" dirty="0"/>
              <a:t>αλλά </a:t>
            </a:r>
            <a:r>
              <a:rPr lang="el-GR" b="1" dirty="0" smtClean="0"/>
              <a:t>αύξηση </a:t>
            </a:r>
            <a:r>
              <a:rPr lang="el-GR" b="1" dirty="0"/>
              <a:t>στον φόρτο </a:t>
            </a:r>
            <a:r>
              <a:rPr lang="el-GR" dirty="0"/>
              <a:t>του πιλότου ή/και </a:t>
            </a:r>
            <a:r>
              <a:rPr lang="el-GR" b="1" dirty="0"/>
              <a:t>υποβάθμιση στην αποτελεσματικότητα </a:t>
            </a:r>
            <a:r>
              <a:rPr lang="el-GR" dirty="0"/>
              <a:t>της </a:t>
            </a:r>
            <a:r>
              <a:rPr lang="el-GR" dirty="0" smtClean="0"/>
              <a:t>αποστολής.</a:t>
            </a:r>
            <a:endParaRPr lang="el-GR" dirty="0"/>
          </a:p>
          <a:p>
            <a:pPr marL="0" indent="0">
              <a:lnSpc>
                <a:spcPct val="120000"/>
              </a:lnSpc>
              <a:buNone/>
            </a:pPr>
            <a:r>
              <a:rPr lang="el-GR" b="1" u="sng" dirty="0"/>
              <a:t>Επίπεδο 3:</a:t>
            </a:r>
            <a:r>
              <a:rPr lang="el-GR" dirty="0"/>
              <a:t> </a:t>
            </a:r>
            <a:r>
              <a:rPr lang="el-GR" b="1" dirty="0" smtClean="0"/>
              <a:t>Υποβαθμισμένα</a:t>
            </a:r>
            <a:r>
              <a:rPr lang="el-GR" dirty="0" smtClean="0"/>
              <a:t> </a:t>
            </a:r>
            <a:r>
              <a:rPr lang="el-GR" dirty="0"/>
              <a:t>χαρακτηριστικά πτήσης αλλά τέτοια ώστε το αεροσκάφος να μπορεί να ελεγχθεί, αλλά με </a:t>
            </a:r>
            <a:r>
              <a:rPr lang="el-GR" b="1" dirty="0"/>
              <a:t>μη επαρκές επίπεδο εκπλήρωσης της αποστολής </a:t>
            </a:r>
            <a:r>
              <a:rPr lang="el-GR" dirty="0"/>
              <a:t>και </a:t>
            </a:r>
            <a:r>
              <a:rPr lang="el-GR" b="1" dirty="0"/>
              <a:t>υψηλό ή οριακό φόρτο </a:t>
            </a:r>
            <a:r>
              <a:rPr lang="el-GR" dirty="0"/>
              <a:t>για τον πιλότο.</a:t>
            </a:r>
          </a:p>
          <a:p>
            <a:pPr>
              <a:lnSpc>
                <a:spcPct val="120000"/>
              </a:lnSpc>
            </a:pPr>
            <a:r>
              <a:rPr lang="el-GR" dirty="0" smtClean="0"/>
              <a:t>Κάθε </a:t>
            </a:r>
            <a:r>
              <a:rPr lang="el-GR" dirty="0"/>
              <a:t>λάθος ή βλάβη που θα συμβεί στο σκάφος, τους κινητήρες ή σε κάποιο σύστημα υποβαθμίζει το επίπεδο των χαρακτηριστικών πτήσης. 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122019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913"/>
            <a:ext cx="11522074" cy="647701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r>
              <a:rPr lang="el-GR" b="1" dirty="0"/>
              <a:t>Φάκελοι πτήσης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4" y="981075"/>
            <a:ext cx="11522074" cy="5688013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l-GR" dirty="0" smtClean="0"/>
              <a:t>Περιγράφουν </a:t>
            </a:r>
            <a:r>
              <a:rPr lang="el-GR" dirty="0"/>
              <a:t>τα </a:t>
            </a:r>
            <a:r>
              <a:rPr lang="el-GR" b="1" dirty="0"/>
              <a:t>απόλυτα όρια </a:t>
            </a:r>
            <a:r>
              <a:rPr lang="el-GR" dirty="0"/>
              <a:t>του </a:t>
            </a:r>
            <a:r>
              <a:rPr lang="el-GR" dirty="0" smtClean="0"/>
              <a:t>αεροσκάφους </a:t>
            </a:r>
            <a:r>
              <a:rPr lang="el-GR" dirty="0"/>
              <a:t>(</a:t>
            </a:r>
            <a:r>
              <a:rPr lang="en-GB" dirty="0"/>
              <a:t>never exceed limits</a:t>
            </a:r>
            <a:r>
              <a:rPr lang="el-GR" dirty="0"/>
              <a:t>) και </a:t>
            </a:r>
            <a:r>
              <a:rPr lang="el-GR" dirty="0" smtClean="0"/>
              <a:t>τα </a:t>
            </a:r>
            <a:r>
              <a:rPr lang="el-GR" b="1" dirty="0"/>
              <a:t>λειτουργικά όρια </a:t>
            </a:r>
            <a:r>
              <a:rPr lang="el-GR" dirty="0"/>
              <a:t>για την εκτέλεση μιας συγκεκριμένης αποστολής ή φάσης της πτήσης</a:t>
            </a:r>
            <a:r>
              <a:rPr lang="el-GR" dirty="0" smtClean="0"/>
              <a:t>.</a:t>
            </a:r>
          </a:p>
          <a:p>
            <a:pPr marL="457189" indent="-457189">
              <a:lnSpc>
                <a:spcPct val="110000"/>
              </a:lnSpc>
              <a:buFont typeface="+mj-lt"/>
              <a:buAutoNum type="arabicParenR"/>
            </a:pPr>
            <a:r>
              <a:rPr lang="el-GR" b="1" u="sng" dirty="0"/>
              <a:t>Επιτρεπόμενος φάκελος πτήσης (</a:t>
            </a:r>
            <a:r>
              <a:rPr lang="en-US" b="1" u="sng" dirty="0"/>
              <a:t>permissible flight envelope</a:t>
            </a:r>
            <a:r>
              <a:rPr lang="el-GR" b="1" u="sng" dirty="0"/>
              <a:t>):</a:t>
            </a:r>
            <a:r>
              <a:rPr lang="el-GR" dirty="0"/>
              <a:t> </a:t>
            </a:r>
            <a:r>
              <a:rPr lang="el-GR" dirty="0" smtClean="0"/>
              <a:t>Όρια </a:t>
            </a:r>
            <a:r>
              <a:rPr lang="el-GR" dirty="0"/>
              <a:t>των συνθηκών πτήσης εντός των οποίων ένα αεροσκάφος μπορεί να πετάξει και να ανακτήσει την κανονική του πτητική λειτουργία </a:t>
            </a:r>
            <a:r>
              <a:rPr lang="el-GR" b="1" dirty="0"/>
              <a:t>χωρίς επίδειξη εξαιρετικών ικανοτήτων </a:t>
            </a:r>
            <a:r>
              <a:rPr lang="el-GR" dirty="0"/>
              <a:t>από πλευράς του πιλότου (</a:t>
            </a:r>
            <a:r>
              <a:rPr lang="en-US" dirty="0"/>
              <a:t>exceptional </a:t>
            </a:r>
            <a:r>
              <a:rPr lang="en-GB" dirty="0"/>
              <a:t>pilot skill</a:t>
            </a:r>
            <a:r>
              <a:rPr lang="el-GR" dirty="0"/>
              <a:t>).</a:t>
            </a:r>
          </a:p>
          <a:p>
            <a:pPr marL="457189" indent="-457189">
              <a:lnSpc>
                <a:spcPct val="110000"/>
              </a:lnSpc>
              <a:buFont typeface="+mj-lt"/>
              <a:buAutoNum type="arabicParenR"/>
            </a:pPr>
            <a:r>
              <a:rPr lang="el-GR" b="1" u="sng" dirty="0"/>
              <a:t>Υπηρεσιακός φάκελος πτήσης (</a:t>
            </a:r>
            <a:r>
              <a:rPr lang="en-GB" b="1" u="sng" dirty="0"/>
              <a:t>service flight envelope</a:t>
            </a:r>
            <a:r>
              <a:rPr lang="el-GR" b="1" u="sng" dirty="0"/>
              <a:t>):</a:t>
            </a:r>
            <a:r>
              <a:rPr lang="el-GR" dirty="0"/>
              <a:t> Κ</a:t>
            </a:r>
            <a:r>
              <a:rPr lang="el-GR" dirty="0" smtClean="0"/>
              <a:t>αθορίζει τα όρια </a:t>
            </a:r>
            <a:r>
              <a:rPr lang="el-GR" b="1" dirty="0"/>
              <a:t>ύψους</a:t>
            </a:r>
            <a:r>
              <a:rPr lang="el-GR" dirty="0"/>
              <a:t>, αριθμού </a:t>
            </a:r>
            <a:r>
              <a:rPr lang="el-GR" b="1" dirty="0" err="1"/>
              <a:t>Mach</a:t>
            </a:r>
            <a:r>
              <a:rPr lang="el-GR" dirty="0"/>
              <a:t> και </a:t>
            </a:r>
            <a:r>
              <a:rPr lang="el-GR" b="1" dirty="0"/>
              <a:t>κάθετου συντελεστή φόρτισης </a:t>
            </a:r>
            <a:r>
              <a:rPr lang="el-GR" dirty="0"/>
              <a:t>που συμπεριλαμβάνει όλες τις απαιτήσεις της </a:t>
            </a:r>
            <a:r>
              <a:rPr lang="el-GR" dirty="0" smtClean="0"/>
              <a:t>αποστολής και εντός </a:t>
            </a:r>
            <a:r>
              <a:rPr lang="el-GR" dirty="0"/>
              <a:t>των οποίων ένα αεροσκάφος μπορεί να πετάξει κανονικά </a:t>
            </a:r>
            <a:r>
              <a:rPr lang="el-GR" b="1" dirty="0"/>
              <a:t>χωρίς κίνδυνο να ξεπεράσει τον επιτρεπόμενο φάκελο πτήσης</a:t>
            </a:r>
            <a:r>
              <a:rPr lang="el-GR" dirty="0"/>
              <a:t>.</a:t>
            </a:r>
          </a:p>
          <a:p>
            <a:pPr marL="457189" indent="-457189">
              <a:lnSpc>
                <a:spcPct val="110000"/>
              </a:lnSpc>
              <a:buFont typeface="+mj-lt"/>
              <a:buAutoNum type="arabicParenR"/>
            </a:pPr>
            <a:r>
              <a:rPr lang="el-GR" b="1" u="sng" dirty="0"/>
              <a:t>Επιχειρησιακός φάκελος πτήσης (</a:t>
            </a:r>
            <a:r>
              <a:rPr lang="en-GB" b="1" u="sng" dirty="0"/>
              <a:t>operational flight envelope</a:t>
            </a:r>
            <a:r>
              <a:rPr lang="el-GR" b="1" u="sng" dirty="0"/>
              <a:t>):</a:t>
            </a:r>
            <a:r>
              <a:rPr lang="el-GR" b="1" dirty="0"/>
              <a:t> </a:t>
            </a:r>
            <a:r>
              <a:rPr lang="el-GR" dirty="0"/>
              <a:t>Β</a:t>
            </a:r>
            <a:r>
              <a:rPr lang="el-GR" dirty="0" smtClean="0"/>
              <a:t>ρίσκεται </a:t>
            </a:r>
            <a:r>
              <a:rPr lang="el-GR" b="1" dirty="0"/>
              <a:t>εντός του υπηρεσιακού φακέλου πτήσης </a:t>
            </a:r>
            <a:r>
              <a:rPr lang="el-GR" dirty="0"/>
              <a:t>και ορίζει τα όρια του ύψους, αριθμού </a:t>
            </a:r>
            <a:r>
              <a:rPr lang="el-GR" dirty="0" err="1"/>
              <a:t>Mach</a:t>
            </a:r>
            <a:r>
              <a:rPr lang="el-GR" dirty="0"/>
              <a:t> και κάθετου συντελεστή φόρτισης για κάθε φάση της πτήσης. </a:t>
            </a:r>
            <a:r>
              <a:rPr lang="el-GR" dirty="0" smtClean="0"/>
              <a:t>Απαιτείται </a:t>
            </a:r>
            <a:r>
              <a:rPr lang="el-GR" b="1" dirty="0" smtClean="0"/>
              <a:t>ικανότητα λειτουργίας</a:t>
            </a:r>
            <a:r>
              <a:rPr lang="el-GR" dirty="0" smtClean="0"/>
              <a:t> του αεροσκάφους </a:t>
            </a:r>
            <a:r>
              <a:rPr lang="el-GR" b="1" dirty="0" smtClean="0"/>
              <a:t>στα </a:t>
            </a:r>
            <a:r>
              <a:rPr lang="el-GR" b="1" dirty="0"/>
              <a:t>όρια του κατάλληλου επιχειρησιακού φακέλου </a:t>
            </a:r>
            <a:r>
              <a:rPr lang="el-GR" dirty="0"/>
              <a:t>πτήσης κατά την εκτέλεση της αποστολής του.</a:t>
            </a:r>
          </a:p>
        </p:txBody>
      </p:sp>
    </p:spTree>
    <p:extLst>
      <p:ext uri="{BB962C8B-B14F-4D97-AF65-F5344CB8AC3E}">
        <p14:creationId xmlns:p14="http://schemas.microsoft.com/office/powerpoint/2010/main" val="266979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914"/>
            <a:ext cx="11522075" cy="647700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el-GR" sz="3200" b="1" dirty="0"/>
              <a:t>Βαθμολόγηση των απόψεων του πιλότου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4963" y="981075"/>
                <a:ext cx="11522075" cy="5688013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l-GR" sz="2200" b="1" u="sng" dirty="0"/>
                  <a:t>Σκοπός:</a:t>
                </a:r>
                <a:r>
                  <a:rPr lang="el-GR" sz="2200" dirty="0"/>
                  <a:t> Εύρεση και εξέλιξη </a:t>
                </a:r>
                <a:r>
                  <a:rPr lang="el-GR" sz="2200" b="1" dirty="0"/>
                  <a:t>μεθόδων ερμηνείας της υποκειμενικής άποψης του πιλότου </a:t>
                </a:r>
                <a:r>
                  <a:rPr lang="el-GR" sz="2200" dirty="0"/>
                  <a:t>για ένα συγκεκριμένο αεροσκάφος, μετατρέποντάς την σε ένα χρήσιμο εργαλείο με άμεση εφαρμογή στα προγράμματα πτητικών δοκιμών</a:t>
                </a:r>
                <a:r>
                  <a:rPr lang="el-GR" sz="2200" dirty="0" smtClean="0"/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l-GR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l-GR" sz="2200" b="1" u="sng" dirty="0"/>
                  <a:t>Κλίμακες βαθμολόγησης των απόψεων του πιλότου (</a:t>
                </a:r>
                <a:r>
                  <a:rPr lang="en-GB" sz="2200" b="1" u="sng" dirty="0"/>
                  <a:t>pilot opinion ratings</a:t>
                </a:r>
                <a:r>
                  <a:rPr lang="el-GR" sz="2200" b="1" u="sng" dirty="0"/>
                  <a:t>):</a:t>
                </a:r>
                <a:r>
                  <a:rPr lang="el-GR" sz="2200" dirty="0"/>
                  <a:t> Παρέχουν μια επίσημη διαδικασία για την αξιολόγηση των χαρακτηριστικών πτήσης ενός αεροσκάφος με πειραματικά μέσα</a:t>
                </a:r>
                <a:r>
                  <a:rPr lang="el-GR" sz="2200" dirty="0" smtClean="0"/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l-GR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l-GR" sz="2200" b="1" u="sng" dirty="0"/>
                  <a:t>Κλίμακα </a:t>
                </a:r>
                <a:r>
                  <a:rPr lang="el-GR" sz="2200" b="1" u="sng" dirty="0" err="1"/>
                  <a:t>Cooper-Harper</a:t>
                </a:r>
                <a:r>
                  <a:rPr lang="el-GR" sz="2200" b="1" u="sng" dirty="0"/>
                  <a:t> (</a:t>
                </a:r>
                <a:r>
                  <a:rPr lang="el-GR" sz="2200" b="1" u="sng" dirty="0" err="1"/>
                  <a:t>Cooper-Harper</a:t>
                </a:r>
                <a:r>
                  <a:rPr lang="el-GR" sz="2200" b="1" u="sng" dirty="0"/>
                  <a:t> </a:t>
                </a:r>
                <a:r>
                  <a:rPr lang="en-GB" sz="2200" b="1" u="sng" dirty="0"/>
                  <a:t>rating scale</a:t>
                </a:r>
                <a:r>
                  <a:rPr lang="el-GR" sz="2200" b="1" u="sng" dirty="0"/>
                  <a:t>):</a:t>
                </a:r>
                <a:r>
                  <a:rPr lang="el-GR" sz="2200" dirty="0"/>
                  <a:t> Η βασική κλίμακα που χρησιμοποιείται σήμερα εξελίχθηκε από τους </a:t>
                </a:r>
                <a:r>
                  <a:rPr lang="el-GR" sz="2200" dirty="0" err="1"/>
                  <a:t>Cooper</a:t>
                </a:r>
                <a:r>
                  <a:rPr lang="el-GR" sz="2200" dirty="0"/>
                  <a:t> και </a:t>
                </a:r>
                <a:r>
                  <a:rPr lang="el-GR" sz="2200" dirty="0" err="1"/>
                  <a:t>Harper</a:t>
                </a:r>
                <a:r>
                  <a:rPr lang="el-GR" sz="2200" dirty="0"/>
                  <a:t> το 1969. </a:t>
                </a:r>
              </a:p>
              <a:p>
                <a:pPr>
                  <a:lnSpc>
                    <a:spcPct val="100000"/>
                  </a:lnSpc>
                  <a:buFont typeface="Times New Roman" panose="02020603050405020304" pitchFamily="18" charset="0"/>
                  <a:buChar char="-"/>
                </a:pPr>
                <a:r>
                  <a:rPr lang="el-GR" sz="2200" dirty="0"/>
                  <a:t>Χρησιμοποιείται για την </a:t>
                </a:r>
                <a:r>
                  <a:rPr lang="el-GR" sz="2200" b="1" dirty="0"/>
                  <a:t>εκτίμηση των χαρακτηριστικών πτήσης </a:t>
                </a:r>
                <a:r>
                  <a:rPr lang="el-GR" sz="2200" dirty="0"/>
                  <a:t>ενός αεροσκάφους σε μια </a:t>
                </a:r>
                <a:r>
                  <a:rPr lang="el-GR" sz="2200" b="1" dirty="0"/>
                  <a:t>δεδομένη φάση πτήσης</a:t>
                </a:r>
                <a:r>
                  <a:rPr lang="el-GR" sz="2200" dirty="0"/>
                  <a:t>. </a:t>
                </a:r>
              </a:p>
              <a:p>
                <a:pPr>
                  <a:lnSpc>
                    <a:spcPct val="100000"/>
                  </a:lnSpc>
                  <a:buFont typeface="Times New Roman" panose="02020603050405020304" pitchFamily="18" charset="0"/>
                  <a:buChar char="-"/>
                </a:pPr>
                <a:r>
                  <a:rPr lang="el-GR" sz="2200" dirty="0"/>
                  <a:t>Αποτέλεσμα αξιολόγησης: Ένας βαθμός 1 μέχρι 10: </a:t>
                </a:r>
              </a:p>
              <a:p>
                <a:pPr marL="457189" lvl="1" indent="0">
                  <a:lnSpc>
                    <a:spcPct val="100000"/>
                  </a:lnSpc>
                  <a:buNone/>
                </a:pPr>
                <a:r>
                  <a:rPr lang="el-GR" sz="2200" dirty="0"/>
                  <a:t>1  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l-GR" sz="2200" dirty="0"/>
                  <a:t> </a:t>
                </a:r>
                <a:r>
                  <a:rPr lang="en-GB" sz="2200" dirty="0"/>
                  <a:t>E</a:t>
                </a:r>
                <a:r>
                  <a:rPr lang="el-GR" sz="2200" dirty="0"/>
                  <a:t>ξαιρετικά χαρακτηριστικά πτήσης και χαμηλός φόρτος για τον πιλότο. </a:t>
                </a:r>
              </a:p>
              <a:p>
                <a:pPr marL="457189" lvl="1" indent="0">
                  <a:lnSpc>
                    <a:spcPct val="100000"/>
                  </a:lnSpc>
                  <a:buNone/>
                </a:pPr>
                <a:r>
                  <a:rPr lang="el-GR" sz="2200" dirty="0"/>
                  <a:t>10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l-GR" sz="2200" dirty="0"/>
                  <a:t> Αεροσκάφος με πολλά προβλήματα που αφορούν σε αυτά τα χαρακτηριστικά.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963" y="981075"/>
                <a:ext cx="11522075" cy="5688013"/>
              </a:xfrm>
              <a:blipFill rotWithShape="0">
                <a:blip r:embed="rId2"/>
                <a:stretch>
                  <a:fillRect l="-688" t="-750" b="-19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67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640"/>
            <a:ext cx="11522075" cy="647973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el-GR" sz="3600" dirty="0"/>
              <a:t>Βαθμολόγηση των απόψεων του πιλότου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162" y="994110"/>
            <a:ext cx="7344916" cy="4906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l-GR" dirty="0"/>
              <a:t>Π</a:t>
            </a:r>
            <a:r>
              <a:rPr lang="el-GR" dirty="0" smtClean="0"/>
              <a:t>ερίληψη </a:t>
            </a:r>
            <a:r>
              <a:rPr lang="el-GR" dirty="0"/>
              <a:t>της κλίμακας βαθμολόγησης </a:t>
            </a:r>
            <a:r>
              <a:rPr lang="el-GR" dirty="0" err="1" smtClean="0"/>
              <a:t>Cooper-Harper</a:t>
            </a:r>
            <a:r>
              <a:rPr lang="el-GR" dirty="0" smtClean="0"/>
              <a:t>:</a:t>
            </a:r>
          </a:p>
          <a:p>
            <a:endParaRPr lang="el-GR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518882"/>
              </p:ext>
            </p:extLst>
          </p:nvPr>
        </p:nvGraphicFramePr>
        <p:xfrm>
          <a:off x="334963" y="1484784"/>
          <a:ext cx="11521677" cy="51843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07398"/>
                <a:gridCol w="3101711"/>
                <a:gridCol w="3312368"/>
                <a:gridCol w="1800200"/>
              </a:tblGrid>
              <a:tr h="5255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dirty="0" smtClean="0">
                          <a:effectLst/>
                        </a:rPr>
                        <a:t>ΕΠΑΡΚΕΙΑ ΓΙΑ ΤΟ ΕΠΙΛΕΓΜΕΝΟ ΕΡΓΟ</a:t>
                      </a:r>
                      <a:endParaRPr lang="el-GR" sz="1600" b="1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dirty="0" smtClean="0">
                          <a:effectLst/>
                        </a:rPr>
                        <a:t>ΧΑΡΑΚΤΗΡΙΣΤΙΚΑ ΑΕΡΟΣΚΑΦΟΥΣ</a:t>
                      </a:r>
                      <a:endParaRPr lang="el-GR" sz="1600" b="1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dirty="0" smtClean="0">
                          <a:effectLst/>
                        </a:rPr>
                        <a:t>ΑΠΑΙΤΗΣΕΙΣ ΠΙΛΟΤΟΥ (ΦΟΡΤΟΣ)</a:t>
                      </a:r>
                      <a:endParaRPr lang="el-GR" sz="1600" b="1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dirty="0" smtClean="0">
                          <a:effectLst/>
                        </a:rPr>
                        <a:t>ΒΑΘΜΟΣ ΠΙΛΟΤΟΥ</a:t>
                      </a:r>
                      <a:endParaRPr lang="el-GR" sz="1600" b="1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627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b="0" dirty="0">
                          <a:solidFill>
                            <a:schemeClr val="bg1"/>
                          </a:solidFill>
                          <a:effectLst/>
                        </a:rPr>
                        <a:t>Ικανοποιητική</a:t>
                      </a:r>
                      <a:endParaRPr lang="el-GR" sz="1600" b="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dirty="0">
                          <a:effectLst/>
                        </a:rPr>
                        <a:t>Εξαιρετικά</a:t>
                      </a:r>
                      <a:endParaRPr lang="el-GR" sz="16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>
                          <a:effectLst/>
                        </a:rPr>
                        <a:t>Πολύ χαμηλές</a:t>
                      </a:r>
                      <a:endParaRPr lang="el-GR" sz="16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b="1" dirty="0">
                          <a:effectLst/>
                        </a:rPr>
                        <a:t>1</a:t>
                      </a:r>
                      <a:endParaRPr lang="el-GR" sz="1600" b="1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</a:tr>
              <a:tr h="2627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b="0" dirty="0">
                          <a:solidFill>
                            <a:schemeClr val="bg1"/>
                          </a:solidFill>
                          <a:effectLst/>
                        </a:rPr>
                        <a:t>Ικανοποιητική</a:t>
                      </a:r>
                      <a:endParaRPr lang="el-GR" sz="1600" b="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dirty="0">
                          <a:effectLst/>
                        </a:rPr>
                        <a:t>Καλά</a:t>
                      </a:r>
                      <a:endParaRPr lang="el-GR" sz="16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>
                          <a:effectLst/>
                        </a:rPr>
                        <a:t>Χαμηλές</a:t>
                      </a:r>
                      <a:endParaRPr lang="el-GR" sz="16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b="1" dirty="0">
                          <a:effectLst/>
                        </a:rPr>
                        <a:t>2</a:t>
                      </a:r>
                      <a:endParaRPr lang="el-GR" sz="1600" b="1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</a:tr>
              <a:tr h="3094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b="0" dirty="0">
                          <a:solidFill>
                            <a:schemeClr val="bg1"/>
                          </a:solidFill>
                          <a:effectLst/>
                        </a:rPr>
                        <a:t>Ικανοποιητική</a:t>
                      </a:r>
                      <a:endParaRPr lang="el-GR" sz="1600" b="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dirty="0">
                          <a:effectLst/>
                        </a:rPr>
                        <a:t>Αρκετά</a:t>
                      </a:r>
                      <a:endParaRPr lang="el-GR" sz="16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>
                          <a:effectLst/>
                        </a:rPr>
                        <a:t>Ελάχιστη συμμετοχή</a:t>
                      </a:r>
                      <a:endParaRPr lang="el-GR" sz="16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b="1" dirty="0">
                          <a:effectLst/>
                        </a:rPr>
                        <a:t>3</a:t>
                      </a:r>
                      <a:endParaRPr lang="el-GR" sz="1600" b="1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</a:tr>
              <a:tr h="5255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b="0" dirty="0">
                          <a:solidFill>
                            <a:schemeClr val="tx1"/>
                          </a:solidFill>
                          <a:effectLst/>
                        </a:rPr>
                        <a:t>Μη ικανοποιητική-Επιδέχεται βελτίωσης</a:t>
                      </a:r>
                      <a:endParaRPr lang="el-GR" sz="16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dirty="0">
                          <a:effectLst/>
                        </a:rPr>
                        <a:t>Ελάχιστες δυσλειτουργίες</a:t>
                      </a:r>
                      <a:endParaRPr lang="el-GR" sz="16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dirty="0">
                          <a:effectLst/>
                        </a:rPr>
                        <a:t>Μέτρια συμμετοχή</a:t>
                      </a:r>
                      <a:endParaRPr lang="el-GR" sz="16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b="1" dirty="0">
                          <a:effectLst/>
                        </a:rPr>
                        <a:t>4</a:t>
                      </a:r>
                      <a:endParaRPr lang="el-GR" sz="1600" b="1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</a:tr>
              <a:tr h="5255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b="0" dirty="0">
                          <a:solidFill>
                            <a:schemeClr val="tx1"/>
                          </a:solidFill>
                          <a:effectLst/>
                        </a:rPr>
                        <a:t>Μη ικανοποιητική-Επιδέχεται βελτίωσης</a:t>
                      </a:r>
                      <a:endParaRPr lang="el-GR" sz="16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dirty="0">
                          <a:effectLst/>
                        </a:rPr>
                        <a:t>Μέτριες δυσλειτουργίες</a:t>
                      </a:r>
                      <a:endParaRPr lang="el-GR" sz="16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dirty="0">
                          <a:effectLst/>
                        </a:rPr>
                        <a:t>Υπολογίσιμη συμμετοχή</a:t>
                      </a:r>
                      <a:endParaRPr lang="el-GR" sz="16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b="1" dirty="0">
                          <a:effectLst/>
                        </a:rPr>
                        <a:t>5</a:t>
                      </a:r>
                      <a:endParaRPr lang="el-GR" sz="1600" b="1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</a:tr>
              <a:tr h="5255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b="0" dirty="0">
                          <a:solidFill>
                            <a:schemeClr val="tx1"/>
                          </a:solidFill>
                          <a:effectLst/>
                        </a:rPr>
                        <a:t>Μη ικανοποιητική-Επιδέχεται βελτίωσης</a:t>
                      </a:r>
                      <a:endParaRPr lang="el-GR" sz="16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dirty="0">
                          <a:effectLst/>
                        </a:rPr>
                        <a:t>Ανεκτές δυσλειτουργίες</a:t>
                      </a:r>
                      <a:endParaRPr lang="el-GR" sz="16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dirty="0">
                          <a:effectLst/>
                        </a:rPr>
                        <a:t>Εκτεταμένη συμμετοχή</a:t>
                      </a:r>
                      <a:endParaRPr lang="el-GR" sz="16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b="1" dirty="0">
                          <a:effectLst/>
                        </a:rPr>
                        <a:t>6</a:t>
                      </a:r>
                      <a:endParaRPr lang="el-GR" sz="1600" b="1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</a:tr>
              <a:tr h="5255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b="0" dirty="0">
                          <a:solidFill>
                            <a:schemeClr val="bg1"/>
                          </a:solidFill>
                          <a:effectLst/>
                        </a:rPr>
                        <a:t>Μη ικανοποιητική-Απαιτείται βελτίωση</a:t>
                      </a:r>
                      <a:endParaRPr lang="el-GR" sz="1600" b="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>
                          <a:effectLst/>
                        </a:rPr>
                        <a:t>Μεγάλες δυσλειτουργίες</a:t>
                      </a:r>
                      <a:endParaRPr lang="el-GR" sz="16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dirty="0">
                          <a:effectLst/>
                        </a:rPr>
                        <a:t>Ανέφικτη η επαρκής συμπεριφορά</a:t>
                      </a:r>
                      <a:endParaRPr lang="el-GR" sz="16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b="1" dirty="0">
                          <a:effectLst/>
                        </a:rPr>
                        <a:t>7</a:t>
                      </a:r>
                      <a:endParaRPr lang="el-GR" sz="1600" b="1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</a:tr>
              <a:tr h="7883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b="0" dirty="0">
                          <a:solidFill>
                            <a:schemeClr val="bg1"/>
                          </a:solidFill>
                          <a:effectLst/>
                        </a:rPr>
                        <a:t>Μη ικανοποιητική-Απαιτείται βελτίωση</a:t>
                      </a:r>
                      <a:endParaRPr lang="el-GR" sz="1600" b="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dirty="0">
                          <a:effectLst/>
                        </a:rPr>
                        <a:t>Μεγάλες δυσλειτουργίες</a:t>
                      </a:r>
                      <a:endParaRPr lang="el-GR" sz="16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dirty="0">
                          <a:effectLst/>
                        </a:rPr>
                        <a:t>Υπολογίσιμη συμμετοχή για τον έλεγχο</a:t>
                      </a:r>
                      <a:endParaRPr lang="el-GR" sz="16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b="1" dirty="0">
                          <a:effectLst/>
                        </a:rPr>
                        <a:t>8</a:t>
                      </a:r>
                      <a:endParaRPr lang="el-GR" sz="1600" b="1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</a:tr>
              <a:tr h="5255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b="0" dirty="0">
                          <a:solidFill>
                            <a:schemeClr val="bg1"/>
                          </a:solidFill>
                          <a:effectLst/>
                        </a:rPr>
                        <a:t>Μη ικανοποιητική-Απαιτείται βελτίωση</a:t>
                      </a:r>
                      <a:endParaRPr lang="el-GR" sz="1600" b="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>
                          <a:effectLst/>
                        </a:rPr>
                        <a:t>Μεγάλες δυσλειτουργίες</a:t>
                      </a:r>
                      <a:endParaRPr lang="el-GR" sz="16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dirty="0">
                          <a:effectLst/>
                        </a:rPr>
                        <a:t>Έντονη συμμετοχή για τον έλεγχο</a:t>
                      </a:r>
                      <a:endParaRPr lang="el-GR" sz="16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b="1" dirty="0">
                          <a:effectLst/>
                        </a:rPr>
                        <a:t>9</a:t>
                      </a:r>
                      <a:endParaRPr lang="el-GR" sz="1600" b="1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</a:tr>
              <a:tr h="4075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b="0" dirty="0">
                          <a:solidFill>
                            <a:schemeClr val="tx1"/>
                          </a:solidFill>
                          <a:effectLst/>
                        </a:rPr>
                        <a:t>Καταστροφική-Υποχρεωτική βελτίωση</a:t>
                      </a:r>
                      <a:endParaRPr lang="el-GR" sz="16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dirty="0">
                          <a:effectLst/>
                        </a:rPr>
                        <a:t>Μεγάλες δυσλειτουργίες</a:t>
                      </a:r>
                      <a:endParaRPr lang="el-GR" sz="16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dirty="0">
                          <a:effectLst/>
                        </a:rPr>
                        <a:t>Πιθανή απώλεια ελέγχου</a:t>
                      </a:r>
                      <a:endParaRPr lang="el-GR" sz="16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600" b="1" dirty="0">
                          <a:effectLst/>
                        </a:rPr>
                        <a:t>10</a:t>
                      </a:r>
                      <a:endParaRPr lang="el-GR" sz="1600" b="1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3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913"/>
            <a:ext cx="11522075" cy="647700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r>
              <a:rPr lang="el-GR" b="1" dirty="0"/>
              <a:t>Βαθμολόγηση των απόψεων του πιλότου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3" y="981075"/>
            <a:ext cx="11522075" cy="302398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Σ</a:t>
            </a:r>
            <a:r>
              <a:rPr lang="el-GR" dirty="0" smtClean="0"/>
              <a:t>ύνηθες </a:t>
            </a:r>
            <a:r>
              <a:rPr lang="el-GR" dirty="0"/>
              <a:t>και </a:t>
            </a:r>
            <a:r>
              <a:rPr lang="el-GR" dirty="0" smtClean="0"/>
              <a:t>χρήσιμος </a:t>
            </a:r>
            <a:r>
              <a:rPr lang="el-GR" dirty="0"/>
              <a:t>ο ορισμός μιας </a:t>
            </a:r>
            <a:r>
              <a:rPr lang="el-GR" b="1" dirty="0"/>
              <a:t>ισοδυναμίας</a:t>
            </a:r>
            <a:r>
              <a:rPr lang="el-GR" dirty="0"/>
              <a:t> μεταξύ της κλίμακας βαθμολόγησης </a:t>
            </a:r>
            <a:r>
              <a:rPr lang="el-GR" b="1" dirty="0" err="1"/>
              <a:t>Cooper-Harper</a:t>
            </a:r>
            <a:r>
              <a:rPr lang="el-GR" dirty="0"/>
              <a:t>, η οποία ουσιαστικά είναι μία κλίμακα </a:t>
            </a:r>
            <a:r>
              <a:rPr lang="el-GR" b="1" dirty="0"/>
              <a:t>ποιοτικής περιγραφής</a:t>
            </a:r>
            <a:r>
              <a:rPr lang="el-GR" dirty="0"/>
              <a:t>, με τα </a:t>
            </a:r>
            <a:r>
              <a:rPr lang="el-GR" b="1" dirty="0"/>
              <a:t>επίπεδα των χαρακτηριστικών πτήσης </a:t>
            </a:r>
            <a:r>
              <a:rPr lang="el-GR" dirty="0"/>
              <a:t>που περιγράφουν </a:t>
            </a:r>
            <a:r>
              <a:rPr lang="el-GR" b="1" dirty="0"/>
              <a:t>ποσοτικά</a:t>
            </a:r>
            <a:r>
              <a:rPr lang="el-GR" dirty="0"/>
              <a:t> τα χαρακτηριστικά πτήσης. </a:t>
            </a:r>
            <a:endParaRPr lang="el-GR" dirty="0" smtClean="0"/>
          </a:p>
          <a:p>
            <a:pPr>
              <a:lnSpc>
                <a:spcPct val="110000"/>
              </a:lnSpc>
              <a:buClr>
                <a:schemeClr val="tx1"/>
              </a:buClr>
              <a:buFont typeface="Wingdings" panose="05000000000000000000" pitchFamily="2" charset="2"/>
              <a:buChar char="ð"/>
            </a:pPr>
            <a:r>
              <a:rPr lang="el-GR" dirty="0"/>
              <a:t>Ε</a:t>
            </a:r>
            <a:r>
              <a:rPr lang="el-GR" dirty="0" smtClean="0"/>
              <a:t>ύκολη </a:t>
            </a:r>
            <a:r>
              <a:rPr lang="el-GR" dirty="0"/>
              <a:t>αντιστοίχιση των χαρακτηριστικών πτήσης μεταξύ </a:t>
            </a:r>
            <a:r>
              <a:rPr lang="el-GR" dirty="0" smtClean="0"/>
              <a:t>πιλότων </a:t>
            </a:r>
            <a:r>
              <a:rPr lang="el-GR" dirty="0"/>
              <a:t>δοκιμών και του αναλυτικού τομέα που καλύπτουν οι μηχανικοί.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891880"/>
              </p:ext>
            </p:extLst>
          </p:nvPr>
        </p:nvGraphicFramePr>
        <p:xfrm>
          <a:off x="334962" y="4108768"/>
          <a:ext cx="11522075" cy="256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51355"/>
                <a:gridCol w="895822"/>
                <a:gridCol w="844434"/>
                <a:gridCol w="913878"/>
                <a:gridCol w="855545"/>
                <a:gridCol w="912487"/>
                <a:gridCol w="854155"/>
                <a:gridCol w="930544"/>
                <a:gridCol w="865266"/>
                <a:gridCol w="919433"/>
                <a:gridCol w="879156"/>
              </a:tblGrid>
              <a:tr h="10079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2800" dirty="0">
                          <a:effectLst/>
                        </a:rPr>
                        <a:t>Επίπεδο χαρακτηριστικών πτήσης</a:t>
                      </a:r>
                      <a:endParaRPr lang="el-GR" sz="2800" b="1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2800" dirty="0">
                          <a:effectLst/>
                        </a:rPr>
                        <a:t>Επίπεδο 1</a:t>
                      </a:r>
                      <a:endParaRPr lang="el-GR" sz="2800" b="1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2800" dirty="0">
                          <a:effectLst/>
                        </a:rPr>
                        <a:t>Επίπεδο 2</a:t>
                      </a:r>
                      <a:endParaRPr lang="el-GR" sz="2800" b="1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2800" dirty="0">
                          <a:effectLst/>
                        </a:rPr>
                        <a:t>Επίπεδο 3</a:t>
                      </a:r>
                      <a:endParaRPr lang="el-GR" sz="2800" b="1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2800">
                          <a:effectLst/>
                        </a:rPr>
                        <a:t>Κάτω από Επίπεδο 3</a:t>
                      </a:r>
                      <a:endParaRPr lang="el-GR" sz="2800" b="1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</a:tr>
              <a:tr h="10079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l-GR" sz="2800" dirty="0">
                          <a:effectLst/>
                        </a:rPr>
                        <a:t>Κλίμακα βαθμολόγησης </a:t>
                      </a:r>
                      <a:r>
                        <a:rPr lang="en-US" sz="2800" dirty="0">
                          <a:effectLst/>
                        </a:rPr>
                        <a:t>Cooper-Harper</a:t>
                      </a:r>
                      <a:endParaRPr lang="el-GR" sz="2800" b="1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</a:t>
                      </a:r>
                      <a:endParaRPr lang="el-GR" sz="28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2</a:t>
                      </a:r>
                      <a:endParaRPr lang="el-GR" sz="28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3</a:t>
                      </a:r>
                      <a:endParaRPr lang="el-GR" sz="28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4</a:t>
                      </a:r>
                      <a:endParaRPr lang="el-GR" sz="28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5</a:t>
                      </a:r>
                      <a:endParaRPr lang="el-GR" sz="28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6</a:t>
                      </a:r>
                      <a:endParaRPr lang="el-GR" sz="28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7</a:t>
                      </a:r>
                      <a:endParaRPr lang="el-GR" sz="28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8</a:t>
                      </a:r>
                      <a:endParaRPr lang="el-GR" sz="28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9</a:t>
                      </a:r>
                      <a:endParaRPr lang="el-GR" sz="28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10</a:t>
                      </a:r>
                      <a:endParaRPr lang="el-GR" sz="28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12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913"/>
            <a:ext cx="11522074" cy="647701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l-GR" sz="3600" b="1" dirty="0"/>
              <a:t>Απαιτήσεις </a:t>
            </a:r>
            <a:r>
              <a:rPr lang="el-GR" sz="3600" b="1" dirty="0" err="1"/>
              <a:t>διαμήκων</a:t>
            </a:r>
            <a:r>
              <a:rPr lang="el-GR" sz="3600" b="1" dirty="0"/>
              <a:t> χαρακτηριστικών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4" y="981076"/>
            <a:ext cx="11522074" cy="568801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l-GR" b="1" dirty="0"/>
              <a:t>Π</a:t>
            </a:r>
            <a:r>
              <a:rPr lang="el-GR" b="1" dirty="0" smtClean="0"/>
              <a:t>αραδοσιακοί </a:t>
            </a:r>
            <a:r>
              <a:rPr lang="el-GR" b="1" dirty="0"/>
              <a:t>δείκτες </a:t>
            </a:r>
            <a:r>
              <a:rPr lang="el-GR" b="1" dirty="0" err="1" smtClean="0"/>
              <a:t>διαμήκων</a:t>
            </a:r>
            <a:r>
              <a:rPr lang="el-GR" b="1" dirty="0" smtClean="0"/>
              <a:t> </a:t>
            </a:r>
            <a:r>
              <a:rPr lang="el-GR" b="1" dirty="0"/>
              <a:t>βραχυπρόθεσμων χαρακτηριστικών ευκολίας </a:t>
            </a:r>
            <a:r>
              <a:rPr lang="el-GR" b="1" dirty="0" smtClean="0"/>
              <a:t>χειρισμού: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l-GR" dirty="0" smtClean="0"/>
              <a:t>Σύνδεση </a:t>
            </a:r>
            <a:r>
              <a:rPr lang="el-GR" dirty="0"/>
              <a:t>με τον λόγο απόσβεσης και τη φυσική συχνότητα της μικρής περιόδου</a:t>
            </a:r>
            <a:r>
              <a:rPr lang="el-GR" dirty="0" smtClean="0"/>
              <a:t>.</a:t>
            </a:r>
          </a:p>
          <a:p>
            <a:pPr>
              <a:lnSpc>
                <a:spcPct val="130000"/>
              </a:lnSpc>
            </a:pPr>
            <a:r>
              <a:rPr lang="el-GR" dirty="0" smtClean="0"/>
              <a:t>Μέσω της μακροχρόνιας </a:t>
            </a:r>
            <a:r>
              <a:rPr lang="el-GR" b="1" dirty="0" smtClean="0"/>
              <a:t>εμπειρίας</a:t>
            </a:r>
            <a:r>
              <a:rPr lang="el-GR" dirty="0" smtClean="0"/>
              <a:t> των </a:t>
            </a:r>
            <a:r>
              <a:rPr lang="el-GR" dirty="0"/>
              <a:t>μηχανικών </a:t>
            </a:r>
            <a:r>
              <a:rPr lang="el-GR" dirty="0" smtClean="0"/>
              <a:t>έχουν καθοριστεί </a:t>
            </a:r>
            <a:r>
              <a:rPr lang="el-GR" dirty="0"/>
              <a:t>σε σημαντικό βαθμό </a:t>
            </a:r>
            <a:r>
              <a:rPr lang="el-GR" dirty="0" smtClean="0"/>
              <a:t>τα </a:t>
            </a:r>
            <a:r>
              <a:rPr lang="el-GR" b="1" dirty="0"/>
              <a:t>δυναμικά χαρακτηριστικά της μικρής περιόδου</a:t>
            </a:r>
            <a:r>
              <a:rPr lang="el-GR" dirty="0"/>
              <a:t> που οδηγούν σε αντίστοιχα </a:t>
            </a:r>
            <a:r>
              <a:rPr lang="el-GR" b="1" dirty="0"/>
              <a:t>ικανοποιητικά χαρακτηριστικά ευκολίας χειρισμού</a:t>
            </a:r>
            <a:r>
              <a:rPr lang="el-GR" dirty="0" smtClean="0"/>
              <a:t>.</a:t>
            </a:r>
          </a:p>
          <a:p>
            <a:pPr>
              <a:lnSpc>
                <a:spcPct val="130000"/>
              </a:lnSpc>
            </a:pPr>
            <a:r>
              <a:rPr lang="el-GR" dirty="0"/>
              <a:t>Μ</a:t>
            </a:r>
            <a:r>
              <a:rPr lang="el-GR" dirty="0" smtClean="0"/>
              <a:t>ετά </a:t>
            </a:r>
            <a:r>
              <a:rPr lang="el-GR" dirty="0"/>
              <a:t>τον Β’ παγκόσμιο πόλεμο, διεξήχθησαν πολλές πτήσης δοκιμής με πειραματικά </a:t>
            </a:r>
            <a:r>
              <a:rPr lang="el-GR" dirty="0" smtClean="0"/>
              <a:t>αεροσκάφη, για τη </a:t>
            </a:r>
            <a:r>
              <a:rPr lang="el-GR" dirty="0"/>
              <a:t>διερεύνηση των χαρακτηριστικών πτήσης και ευκολίας χειρισμού. </a:t>
            </a:r>
            <a:endParaRPr lang="el-GR" dirty="0" smtClean="0"/>
          </a:p>
          <a:p>
            <a:pPr>
              <a:lnSpc>
                <a:spcPct val="130000"/>
              </a:lnSpc>
            </a:pPr>
            <a:r>
              <a:rPr lang="el-GR" dirty="0" smtClean="0"/>
              <a:t>Βασικό </a:t>
            </a:r>
            <a:r>
              <a:rPr lang="el-GR" dirty="0"/>
              <a:t>αντικείμενο </a:t>
            </a:r>
            <a:r>
              <a:rPr lang="el-GR" dirty="0" smtClean="0"/>
              <a:t>των δοκιμών η διαμήκης </a:t>
            </a:r>
            <a:r>
              <a:rPr lang="el-GR" dirty="0"/>
              <a:t>βραχυπρόθεσμη ευκολία χειρισμού. </a:t>
            </a:r>
            <a:endParaRPr lang="el-GR" dirty="0" smtClean="0"/>
          </a:p>
          <a:p>
            <a:pPr>
              <a:lnSpc>
                <a:spcPct val="130000"/>
              </a:lnSpc>
            </a:pPr>
            <a:r>
              <a:rPr lang="el-GR" dirty="0"/>
              <a:t>Κ</a:t>
            </a:r>
            <a:r>
              <a:rPr lang="el-GR" dirty="0" smtClean="0"/>
              <a:t>ατέληξε </a:t>
            </a:r>
            <a:r>
              <a:rPr lang="el-GR" dirty="0"/>
              <a:t>στον προσδιορισμό πολλών </a:t>
            </a:r>
            <a:r>
              <a:rPr lang="el-GR" b="1" dirty="0"/>
              <a:t>κριτηρίων ευκολίας χειρισμού </a:t>
            </a:r>
            <a:r>
              <a:rPr lang="el-GR" dirty="0"/>
              <a:t>και στη σύνταξη </a:t>
            </a:r>
            <a:r>
              <a:rPr lang="el-GR" b="1" dirty="0"/>
              <a:t>προδιαγραφών</a:t>
            </a:r>
            <a:r>
              <a:rPr lang="el-GR" dirty="0"/>
              <a:t> για τα </a:t>
            </a:r>
            <a:r>
              <a:rPr lang="el-GR" b="1" dirty="0"/>
              <a:t>επιθυμητά χαρακτηριστικά πτήσης</a:t>
            </a:r>
            <a:r>
              <a:rPr lang="el-GR" dirty="0"/>
              <a:t>.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121011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34964" y="4293096"/>
            <a:ext cx="11522075" cy="1800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640"/>
            <a:ext cx="11522075" cy="647973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r>
              <a:rPr lang="el-GR" b="1" dirty="0"/>
              <a:t>Εισαγωγή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4" y="981076"/>
            <a:ext cx="11522075" cy="568801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l-GR" sz="3600" dirty="0"/>
              <a:t>Οι ιδιότητες αυτές, βασίζονται στις </a:t>
            </a:r>
            <a:r>
              <a:rPr lang="el-GR" sz="3600" b="1" dirty="0"/>
              <a:t>απόψεις των πιλότων</a:t>
            </a:r>
            <a:r>
              <a:rPr lang="el-GR" sz="3600" dirty="0"/>
              <a:t>, οι οποίες προκύπτουν μετά από </a:t>
            </a:r>
            <a:r>
              <a:rPr lang="el-GR" sz="3600" b="1" dirty="0"/>
              <a:t>πτητικές δοκιμές</a:t>
            </a:r>
            <a:r>
              <a:rPr lang="el-GR" sz="3600" dirty="0"/>
              <a:t>:</a:t>
            </a:r>
            <a:endParaRPr lang="en-GB" sz="3600" dirty="0"/>
          </a:p>
          <a:p>
            <a:pPr marL="0" indent="0">
              <a:lnSpc>
                <a:spcPct val="100000"/>
              </a:lnSpc>
              <a:buNone/>
            </a:pPr>
            <a:r>
              <a:rPr lang="el-GR" sz="3600" dirty="0"/>
              <a:t> 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ð"/>
            </a:pPr>
            <a:r>
              <a:rPr lang="el-GR" sz="3600" dirty="0"/>
              <a:t>Συνεπάγεται ένα βαθμό </a:t>
            </a:r>
            <a:r>
              <a:rPr lang="el-GR" sz="3600" b="1" dirty="0"/>
              <a:t>υποκειμενικότητας</a:t>
            </a:r>
            <a:r>
              <a:rPr lang="el-GR" sz="3600" dirty="0"/>
              <a:t>.</a:t>
            </a:r>
            <a:endParaRPr lang="en-GB" sz="3600" dirty="0"/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l-GR" sz="36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l-GR" sz="3600" b="1" u="sng" dirty="0"/>
              <a:t>Σκοπός:</a:t>
            </a:r>
            <a:r>
              <a:rPr lang="el-GR" sz="3600" dirty="0"/>
              <a:t> Η σύνδεση των υποκειμενικών απόψεων των πιλότων, με αντικειμενικές παραμέτρους (</a:t>
            </a:r>
            <a:r>
              <a:rPr lang="el-GR" sz="3600" b="1" dirty="0"/>
              <a:t>φυσικές συχνότητες </a:t>
            </a:r>
            <a:r>
              <a:rPr lang="el-GR" sz="3600" dirty="0"/>
              <a:t>και </a:t>
            </a:r>
            <a:r>
              <a:rPr lang="el-GR" sz="3600" b="1" dirty="0"/>
              <a:t>λόγοι απόσβεσης</a:t>
            </a:r>
            <a:r>
              <a:rPr lang="el-GR" sz="3600" dirty="0"/>
              <a:t>, </a:t>
            </a:r>
            <a:r>
              <a:rPr lang="el-GR" sz="3600" b="1" dirty="0"/>
              <a:t>παράγωγοι ευστάθειας </a:t>
            </a:r>
            <a:r>
              <a:rPr lang="el-GR" sz="3600" dirty="0"/>
              <a:t>κτλ.).</a:t>
            </a:r>
          </a:p>
        </p:txBody>
      </p:sp>
    </p:spTree>
    <p:extLst>
      <p:ext uri="{BB962C8B-B14F-4D97-AF65-F5344CB8AC3E}">
        <p14:creationId xmlns:p14="http://schemas.microsoft.com/office/powerpoint/2010/main" val="283984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640"/>
            <a:ext cx="11522074" cy="647973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el-GR" sz="3200" b="1" dirty="0"/>
              <a:t>Το κριτήριο «αποτυπώματος του αντίχειρα»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4964" y="1052736"/>
            <a:ext cx="5689599" cy="561635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l-GR" b="1" u="sng" dirty="0" smtClean="0"/>
              <a:t>Κριτήριο </a:t>
            </a:r>
            <a:r>
              <a:rPr lang="el-GR" b="1" u="sng" dirty="0"/>
              <a:t>αποτυπώματος του αντίχειρα (</a:t>
            </a:r>
            <a:r>
              <a:rPr lang="en-GB" b="1" u="sng" dirty="0"/>
              <a:t>thumb print criterion</a:t>
            </a:r>
            <a:r>
              <a:rPr lang="el-GR" b="1" u="sng" dirty="0"/>
              <a:t>) της μικρής </a:t>
            </a:r>
            <a:r>
              <a:rPr lang="el-GR" b="1" u="sng" dirty="0" smtClean="0"/>
              <a:t>περιόδου:</a:t>
            </a:r>
            <a:endParaRPr lang="el-GR" b="1" u="sng" dirty="0"/>
          </a:p>
          <a:p>
            <a:pPr marL="0" indent="0">
              <a:lnSpc>
                <a:spcPct val="110000"/>
              </a:lnSpc>
              <a:buNone/>
            </a:pPr>
            <a:r>
              <a:rPr lang="el-GR" dirty="0" smtClean="0"/>
              <a:t>Από </a:t>
            </a:r>
            <a:r>
              <a:rPr lang="el-GR" dirty="0"/>
              <a:t>τα παλαιότερα κριτήρια χαρακτηριστικών </a:t>
            </a:r>
            <a:r>
              <a:rPr lang="el-GR" dirty="0" smtClean="0"/>
              <a:t>πτήσης. </a:t>
            </a:r>
          </a:p>
          <a:p>
            <a:pPr>
              <a:lnSpc>
                <a:spcPct val="110000"/>
              </a:lnSpc>
            </a:pPr>
            <a:r>
              <a:rPr lang="el-GR" dirty="0"/>
              <a:t>Π</a:t>
            </a:r>
            <a:r>
              <a:rPr lang="el-GR" dirty="0" smtClean="0"/>
              <a:t>ροσφέρει </a:t>
            </a:r>
            <a:r>
              <a:rPr lang="el-GR" dirty="0"/>
              <a:t>στους σχεδιαστές ένα οδηγό </a:t>
            </a:r>
            <a:r>
              <a:rPr lang="el-GR" dirty="0" smtClean="0"/>
              <a:t>για </a:t>
            </a:r>
            <a:r>
              <a:rPr lang="el-GR" dirty="0"/>
              <a:t>τον καλύτερο </a:t>
            </a:r>
            <a:r>
              <a:rPr lang="el-GR" b="1" dirty="0"/>
              <a:t>συνδυασμό </a:t>
            </a:r>
            <a:r>
              <a:rPr lang="el-GR" b="1" dirty="0" smtClean="0"/>
              <a:t>συχνότητας </a:t>
            </a:r>
            <a:r>
              <a:rPr lang="el-GR" b="1" dirty="0"/>
              <a:t>και </a:t>
            </a:r>
            <a:r>
              <a:rPr lang="el-GR" b="1" dirty="0" smtClean="0"/>
              <a:t>απόσβεσης </a:t>
            </a:r>
            <a:r>
              <a:rPr lang="el-GR" b="1" dirty="0"/>
              <a:t>της </a:t>
            </a:r>
            <a:r>
              <a:rPr lang="el-GR" b="1" dirty="0" smtClean="0"/>
              <a:t>μικρής </a:t>
            </a:r>
            <a:r>
              <a:rPr lang="el-GR" b="1" dirty="0"/>
              <a:t>περιόδου</a:t>
            </a:r>
            <a:r>
              <a:rPr lang="el-GR" dirty="0"/>
              <a:t>, ώστε να επιτευχθούν ικανοποιητικά χαρακτηριστικά ευκολίας χειρισμού</a:t>
            </a:r>
            <a:r>
              <a:rPr lang="el-GR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el-GR" dirty="0"/>
              <a:t>Η κοινή </a:t>
            </a:r>
            <a:r>
              <a:rPr lang="el-GR" dirty="0" smtClean="0"/>
              <a:t>μορφή, </a:t>
            </a:r>
            <a:r>
              <a:rPr lang="el-GR" dirty="0"/>
              <a:t>αφορά τα τυπικά κλασσικά αεροσκάφη </a:t>
            </a:r>
            <a:r>
              <a:rPr lang="el-GR" dirty="0" smtClean="0"/>
              <a:t>και απεικονίζεται </a:t>
            </a:r>
            <a:r>
              <a:rPr lang="el-GR" dirty="0"/>
              <a:t>στο </a:t>
            </a:r>
            <a:r>
              <a:rPr lang="el-GR" dirty="0" smtClean="0"/>
              <a:t>σχήμα.</a:t>
            </a:r>
          </a:p>
          <a:p>
            <a:pPr>
              <a:lnSpc>
                <a:spcPct val="110000"/>
              </a:lnSpc>
            </a:pPr>
            <a:r>
              <a:rPr lang="el-GR" dirty="0"/>
              <a:t>Τ</a:t>
            </a:r>
            <a:r>
              <a:rPr lang="el-GR" dirty="0" smtClean="0"/>
              <a:t>ο </a:t>
            </a:r>
            <a:r>
              <a:rPr lang="el-GR" dirty="0"/>
              <a:t>κριτήριο αφορά εμπειρικές πληροφορίες και βασίζεται στην άποψη που σχηματίζει ο πιλότος για το αεροσκάφος (</a:t>
            </a:r>
            <a:r>
              <a:rPr lang="en-GB" dirty="0"/>
              <a:t>pilot opinion</a:t>
            </a:r>
            <a:r>
              <a:rPr lang="el-GR" dirty="0"/>
              <a:t>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167438" y="5620393"/>
                <a:ext cx="5689600" cy="104869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l-GR" dirty="0" smtClean="0"/>
                  <a:t>Ικανοποιητικός συνδυασμός:</a:t>
                </a:r>
              </a:p>
              <a:p>
                <a:pPr marL="0" indent="0" algn="ctr">
                  <a:buNone/>
                </a:pPr>
                <a:r>
                  <a:rPr lang="el-GR" b="1" dirty="0" smtClean="0"/>
                  <a:t>ω</a:t>
                </a:r>
                <a:r>
                  <a:rPr lang="en-US" b="1" baseline="-25000" dirty="0"/>
                  <a:t>s</a:t>
                </a:r>
                <a:r>
                  <a:rPr lang="el-GR" b="1" dirty="0"/>
                  <a:t> ≈ 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b="1" i="1" dirty="0" smtClean="0">
                            <a:latin typeface="Cambria Math" panose="02040503050406030204" pitchFamily="18" charset="0"/>
                          </a:rPr>
                          <m:t>𝒓𝒂𝒅</m:t>
                        </m:r>
                      </m:num>
                      <m:den>
                        <m:r>
                          <a:rPr lang="el-GR" b="1" i="1" dirty="0" err="1" smtClean="0">
                            <a:latin typeface="Cambria Math" panose="02040503050406030204" pitchFamily="18" charset="0"/>
                          </a:rPr>
                          <m:t>𝒔</m:t>
                        </m:r>
                      </m:den>
                    </m:f>
                  </m:oMath>
                </a14:m>
                <a:r>
                  <a:rPr lang="el-GR" b="1" dirty="0" smtClean="0"/>
                  <a:t>  ,  ζ</a:t>
                </a:r>
                <a:r>
                  <a:rPr lang="en-US" b="1" baseline="-25000" dirty="0"/>
                  <a:t>s</a:t>
                </a:r>
                <a:r>
                  <a:rPr lang="el-GR" b="1" dirty="0"/>
                  <a:t> ≈ </a:t>
                </a:r>
                <a:r>
                  <a:rPr lang="el-GR" b="1" dirty="0" smtClean="0"/>
                  <a:t>0,6 : 0,8</a:t>
                </a:r>
              </a:p>
            </p:txBody>
          </p:sp>
        </mc:Choice>
        <mc:Fallback xmlns="">
          <p:sp>
            <p:nvSpPr>
              <p:cNvPr id="8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67438" y="5620393"/>
                <a:ext cx="5689600" cy="1048695"/>
              </a:xfrm>
              <a:blipFill rotWithShape="0">
                <a:blip r:embed="rId2"/>
                <a:stretch>
                  <a:fillRect l="-1501" t="-127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72" y="981075"/>
            <a:ext cx="5692466" cy="454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640"/>
            <a:ext cx="11522075" cy="647973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el-GR" sz="3600" b="1" dirty="0"/>
              <a:t>Χρονική καθυστέρηση της γωνίας πρόσπτωσης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4963" y="981076"/>
                <a:ext cx="11522075" cy="568801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l-GR" dirty="0" smtClean="0"/>
                  <a:t>Υπενθυμίζεται ότι για </a:t>
                </a:r>
                <a:r>
                  <a:rPr lang="el-GR" dirty="0"/>
                  <a:t>την Τ</a:t>
                </a:r>
                <a:r>
                  <a:rPr lang="el-GR" baseline="-25000" dirty="0"/>
                  <a:t>θ2</a:t>
                </a:r>
                <a:r>
                  <a:rPr lang="el-GR" dirty="0"/>
                  <a:t> </a:t>
                </a:r>
                <a:r>
                  <a:rPr lang="el-GR" dirty="0" smtClean="0"/>
                  <a:t>, ισχύει κατά προσέγγιση:</a:t>
                </a:r>
                <a:endParaRPr lang="el-GR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T</m:t>
                          </m:r>
                        </m:e>
                        <m: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l-GR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l-GR">
                          <a:latin typeface="Cambria Math"/>
                        </a:rPr>
                        <m:t>=</m:t>
                      </m:r>
                      <m:r>
                        <a:rPr lang="el-GR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m</m:t>
                          </m:r>
                        </m:num>
                        <m:den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Z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w</m:t>
                              </m:r>
                            </m:sub>
                          </m:sSub>
                        </m:den>
                      </m:f>
                      <m:r>
                        <a:rPr lang="el-GR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m</m:t>
                          </m:r>
                        </m:num>
                        <m:den>
                          <m:f>
                            <m:f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l-GR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l-GR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ρ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e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S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C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/>
                                        </a:rPr>
                                        <m:t>α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/>
                                        </a:rPr>
                                        <m:t>w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l-GR" i="1">
                          <a:latin typeface="Cambria Math"/>
                        </a:rPr>
                        <m:t> </m:t>
                      </m:r>
                      <m:r>
                        <a:rPr lang="el-GR">
                          <a:latin typeface="Cambria Math"/>
                        </a:rPr>
                        <m:t>[</m:t>
                      </m:r>
                      <m:r>
                        <m:rPr>
                          <m:sty m:val="p"/>
                        </m:rPr>
                        <a:rPr lang="el-GR">
                          <a:latin typeface="Cambria Math"/>
                        </a:rPr>
                        <m:t>sec</m:t>
                      </m:r>
                      <m:r>
                        <a:rPr lang="el-GR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l-GR" dirty="0" smtClean="0"/>
              </a:p>
              <a:p>
                <a:pPr>
                  <a:lnSpc>
                    <a:spcPct val="110000"/>
                  </a:lnSpc>
                </a:pPr>
                <a:r>
                  <a:rPr lang="el-GR" dirty="0" smtClean="0"/>
                  <a:t>Η </a:t>
                </a:r>
                <a:r>
                  <a:rPr lang="el-GR" b="1" dirty="0" smtClean="0"/>
                  <a:t>Τ</a:t>
                </a:r>
                <a:r>
                  <a:rPr lang="el-GR" b="1" baseline="-25000" dirty="0" smtClean="0"/>
                  <a:t>θ2 </a:t>
                </a:r>
                <a:r>
                  <a:rPr lang="el-GR" dirty="0"/>
                  <a:t>παίζει ένα κρίσιμο και </a:t>
                </a:r>
                <a:r>
                  <a:rPr lang="el-GR" b="1" dirty="0"/>
                  <a:t>πολύ σημαντικό ρόλο </a:t>
                </a:r>
                <a:r>
                  <a:rPr lang="el-GR" dirty="0"/>
                  <a:t>στον καθορισμό των </a:t>
                </a:r>
                <a:r>
                  <a:rPr lang="el-GR" dirty="0" err="1"/>
                  <a:t>διαμήκων</a:t>
                </a:r>
                <a:r>
                  <a:rPr lang="el-GR" dirty="0"/>
                  <a:t> χαρακτηριστικών ευκολίας χειρισμού του αεροσκάφους</a:t>
                </a:r>
                <a:r>
                  <a:rPr lang="el-GR" dirty="0" smtClean="0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el-GR" dirty="0"/>
                  <a:t>Για τα </a:t>
                </a:r>
                <a:r>
                  <a:rPr lang="el-GR" b="1" dirty="0"/>
                  <a:t>κλασσικά υποηχητικά αεροσκάφη</a:t>
                </a:r>
                <a:r>
                  <a:rPr lang="el-GR" dirty="0"/>
                  <a:t>, </a:t>
                </a:r>
                <a:r>
                  <a:rPr lang="el-GR" dirty="0" smtClean="0"/>
                  <a:t>η Τ</a:t>
                </a:r>
                <a:r>
                  <a:rPr lang="el-GR" baseline="-25000" dirty="0" smtClean="0"/>
                  <a:t>θ2</a:t>
                </a:r>
                <a:r>
                  <a:rPr lang="el-GR" dirty="0" smtClean="0"/>
                  <a:t> </a:t>
                </a:r>
                <a:r>
                  <a:rPr lang="el-GR" dirty="0"/>
                  <a:t>διατηρείται </a:t>
                </a:r>
                <a:r>
                  <a:rPr lang="el-GR" b="1" dirty="0" smtClean="0"/>
                  <a:t>περίπου σταθερή </a:t>
                </a:r>
                <a:r>
                  <a:rPr lang="el-GR" dirty="0"/>
                  <a:t>σε όλο το εύρος του φακέλου </a:t>
                </a:r>
                <a:r>
                  <a:rPr lang="el-GR" dirty="0" smtClean="0"/>
                  <a:t>πτήσης</a:t>
                </a:r>
                <a:r>
                  <a:rPr lang="el-GR" dirty="0"/>
                  <a:t>.</a:t>
                </a:r>
                <a:endParaRPr lang="el-GR" dirty="0" smtClean="0"/>
              </a:p>
              <a:p>
                <a:pPr>
                  <a:lnSpc>
                    <a:spcPct val="110000"/>
                  </a:lnSpc>
                </a:pPr>
                <a:r>
                  <a:rPr lang="el-GR" dirty="0"/>
                  <a:t>Κ</a:t>
                </a:r>
                <a:r>
                  <a:rPr lang="el-GR" dirty="0" smtClean="0"/>
                  <a:t>αθώς </a:t>
                </a:r>
                <a:r>
                  <a:rPr lang="el-GR" dirty="0"/>
                  <a:t>τα αεροσκάφη έχουν γίνει </a:t>
                </a:r>
                <a:r>
                  <a:rPr lang="el-GR" b="1" dirty="0"/>
                  <a:t>μεγαλύτερα</a:t>
                </a:r>
                <a:r>
                  <a:rPr lang="el-GR" dirty="0"/>
                  <a:t>, ενώ συγχρόνως τα </a:t>
                </a:r>
                <a:r>
                  <a:rPr lang="el-GR" b="1" dirty="0"/>
                  <a:t>ύψη </a:t>
                </a:r>
                <a:r>
                  <a:rPr lang="el-GR" dirty="0"/>
                  <a:t>και οι </a:t>
                </a:r>
                <a:r>
                  <a:rPr lang="el-GR" b="1" dirty="0"/>
                  <a:t>ταχύτητες </a:t>
                </a:r>
                <a:r>
                  <a:rPr lang="el-GR" dirty="0"/>
                  <a:t>που επιχειρούν έχουν </a:t>
                </a:r>
                <a:r>
                  <a:rPr lang="el-GR" b="1" dirty="0"/>
                  <a:t>αυξηθεί </a:t>
                </a:r>
                <a:r>
                  <a:rPr lang="el-GR" dirty="0"/>
                  <a:t>δραστικά, οι </a:t>
                </a:r>
                <a:r>
                  <a:rPr lang="el-GR" b="1" dirty="0"/>
                  <a:t>μεταβολές</a:t>
                </a:r>
                <a:r>
                  <a:rPr lang="el-GR" dirty="0"/>
                  <a:t> </a:t>
                </a:r>
                <a:r>
                  <a:rPr lang="el-GR" b="1" dirty="0"/>
                  <a:t>της </a:t>
                </a:r>
                <a:r>
                  <a:rPr lang="el-GR" b="1" dirty="0" smtClean="0"/>
                  <a:t>Τ</a:t>
                </a:r>
                <a:r>
                  <a:rPr lang="el-GR" b="1" baseline="-25000" dirty="0" smtClean="0"/>
                  <a:t>θ2</a:t>
                </a:r>
                <a:r>
                  <a:rPr lang="el-GR" b="1" dirty="0" smtClean="0"/>
                  <a:t> </a:t>
                </a:r>
                <a:r>
                  <a:rPr lang="el-GR" dirty="0"/>
                  <a:t>σε όλο </a:t>
                </a:r>
                <a:r>
                  <a:rPr lang="el-GR" b="1" dirty="0"/>
                  <a:t>στο εύρος του φακέλου πτήσης </a:t>
                </a:r>
                <a:r>
                  <a:rPr lang="el-GR" dirty="0"/>
                  <a:t>των τυπικών σύγχρονων αεροσκαφών υψηλών επιδόσεων είναι </a:t>
                </a:r>
                <a:r>
                  <a:rPr lang="el-GR" b="1" dirty="0"/>
                  <a:t>σημαντική</a:t>
                </a:r>
                <a:r>
                  <a:rPr lang="el-GR" dirty="0"/>
                  <a:t> και δεν μπορεί να αγνοηθεί. </a:t>
                </a:r>
                <a:endParaRPr lang="el-GR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l-GR" b="1" dirty="0" err="1" smtClean="0"/>
                  <a:t>Gibson</a:t>
                </a:r>
                <a:r>
                  <a:rPr lang="el-GR" b="1" dirty="0" smtClean="0"/>
                  <a:t> </a:t>
                </a:r>
                <a:r>
                  <a:rPr lang="el-GR" b="1" dirty="0"/>
                  <a:t>(1995</a:t>
                </a:r>
                <a:r>
                  <a:rPr lang="el-GR" b="1" dirty="0" smtClean="0"/>
                  <a:t>): </a:t>
                </a:r>
                <a:r>
                  <a:rPr lang="el-GR" dirty="0" smtClean="0"/>
                  <a:t>Προτείνεται να κυμαίνεται από </a:t>
                </a:r>
              </a:p>
              <a:p>
                <a:pPr marL="400041" lvl="1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0" dirty="0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sSub>
                          <m:sSubPr>
                            <m:ctrlPr>
                              <a:rPr lang="el-G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l-G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0.5 </m:t>
                    </m:r>
                    <m:r>
                      <m:rPr>
                        <m:sty m:val="p"/>
                      </m:rPr>
                      <a:rPr lang="el-GR" i="1" dirty="0" err="1">
                        <a:latin typeface="Cambria Math" panose="02040503050406030204" pitchFamily="18" charset="0"/>
                      </a:rPr>
                      <m:t>sec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l-GR" dirty="0"/>
                  <a:t>για υψηλές ταχύτητες στο επίπεδο της </a:t>
                </a:r>
                <a:r>
                  <a:rPr lang="el-GR" dirty="0" smtClean="0"/>
                  <a:t>θάλασσας,</a:t>
                </a:r>
                <a:r>
                  <a:rPr lang="en-GB" dirty="0" smtClean="0"/>
                  <a:t> </a:t>
                </a:r>
                <a:r>
                  <a:rPr lang="el-GR" dirty="0" smtClean="0"/>
                  <a:t>μέχρι </a:t>
                </a:r>
              </a:p>
              <a:p>
                <a:pPr marL="400041" lvl="1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dirty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sSub>
                          <m:sSubPr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l-GR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l-GR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i="1" dirty="0" err="1">
                        <a:latin typeface="Cambria Math" panose="02040503050406030204" pitchFamily="18" charset="0"/>
                      </a:rPr>
                      <m:t>sec</m:t>
                    </m:r>
                  </m:oMath>
                </a14:m>
                <a:r>
                  <a:rPr lang="el-GR" dirty="0" smtClean="0"/>
                  <a:t> για </a:t>
                </a:r>
                <a:r>
                  <a:rPr lang="el-GR" dirty="0"/>
                  <a:t>χαμηλές ταχύτητες σε μεγάλα ύψη.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963" y="981076"/>
                <a:ext cx="11522075" cy="5688012"/>
              </a:xfrm>
              <a:blipFill rotWithShape="0">
                <a:blip r:embed="rId2"/>
                <a:stretch>
                  <a:fillRect l="-847" t="-1393" r="-265" b="-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6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913"/>
            <a:ext cx="11522075" cy="647700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l-GR" sz="3200" b="1" dirty="0"/>
              <a:t>Προδιαγραφές παραμέτρων διαμήκους δυναμικής ευστάθειας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4964" y="981075"/>
            <a:ext cx="5689600" cy="2447925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l-GR" sz="2100" b="1" dirty="0" smtClean="0"/>
              <a:t>Βασικές παράμετροι χαρακτηριστικών </a:t>
            </a:r>
            <a:r>
              <a:rPr lang="el-GR" sz="2100" b="1" dirty="0"/>
              <a:t>ευκολίας </a:t>
            </a:r>
            <a:r>
              <a:rPr lang="el-GR" sz="2100" b="1" dirty="0" smtClean="0"/>
              <a:t>χειρισμού:</a:t>
            </a:r>
            <a:endParaRPr lang="el-GR" sz="2100" b="1" dirty="0"/>
          </a:p>
          <a:p>
            <a:pPr>
              <a:lnSpc>
                <a:spcPct val="80000"/>
              </a:lnSpc>
              <a:buFont typeface="Times New Roman" panose="02020603050405020304" pitchFamily="18" charset="0"/>
              <a:buChar char="-"/>
            </a:pPr>
            <a:r>
              <a:rPr lang="el-GR" sz="2100" dirty="0"/>
              <a:t>Κ</a:t>
            </a:r>
            <a:r>
              <a:rPr lang="el-GR" sz="2100" dirty="0" smtClean="0"/>
              <a:t>ατακόρυφη </a:t>
            </a:r>
            <a:r>
              <a:rPr lang="el-GR" sz="2100" dirty="0"/>
              <a:t>συνιστώσα της επιτάχυνσης, όπως </a:t>
            </a:r>
            <a:r>
              <a:rPr lang="el-GR" sz="2100" dirty="0" smtClean="0"/>
              <a:t>εκφράζεται μέσω </a:t>
            </a:r>
            <a:r>
              <a:rPr lang="el-GR" sz="2100" dirty="0"/>
              <a:t>του </a:t>
            </a:r>
            <a:r>
              <a:rPr lang="el-GR" sz="2100" b="1" dirty="0" err="1" smtClean="0"/>
              <a:t>η</a:t>
            </a:r>
            <a:r>
              <a:rPr lang="el-GR" sz="2100" b="1" baseline="-25000" dirty="0" err="1" smtClean="0"/>
              <a:t>α</a:t>
            </a:r>
            <a:r>
              <a:rPr lang="el-GR" sz="2100" dirty="0"/>
              <a:t>, </a:t>
            </a:r>
            <a:endParaRPr lang="el-GR" sz="2100" dirty="0" smtClean="0"/>
          </a:p>
          <a:p>
            <a:pPr>
              <a:lnSpc>
                <a:spcPct val="80000"/>
              </a:lnSpc>
              <a:buFont typeface="Times New Roman" panose="02020603050405020304" pitchFamily="18" charset="0"/>
              <a:buChar char="-"/>
            </a:pPr>
            <a:r>
              <a:rPr lang="el-GR" sz="2100" dirty="0"/>
              <a:t>Π</a:t>
            </a:r>
            <a:r>
              <a:rPr lang="el-GR" sz="2100" dirty="0" smtClean="0"/>
              <a:t>αράμετρος </a:t>
            </a:r>
            <a:r>
              <a:rPr lang="el-GR" sz="2100" dirty="0"/>
              <a:t>αναμενόμενου ελέγχου </a:t>
            </a:r>
            <a:r>
              <a:rPr lang="en-US" sz="2100" b="1" dirty="0"/>
              <a:t>CAP</a:t>
            </a:r>
            <a:r>
              <a:rPr lang="el-GR" sz="2100" dirty="0"/>
              <a:t>. </a:t>
            </a:r>
            <a:endParaRPr lang="el-GR" sz="2100" dirty="0" smtClean="0"/>
          </a:p>
          <a:p>
            <a:pPr>
              <a:lnSpc>
                <a:spcPct val="80000"/>
              </a:lnSpc>
            </a:pPr>
            <a:r>
              <a:rPr lang="en-US" sz="2100" dirty="0"/>
              <a:t>O</a:t>
            </a:r>
            <a:r>
              <a:rPr lang="el-GR" sz="2100" dirty="0"/>
              <a:t>ι </a:t>
            </a:r>
            <a:r>
              <a:rPr lang="el-GR" sz="2100" b="1" dirty="0"/>
              <a:t>απαιτήσεις ποιότητας</a:t>
            </a:r>
            <a:r>
              <a:rPr lang="el-GR" sz="2100" dirty="0"/>
              <a:t> που αφορούν αυτά τα δύο μεγέθη, απεικονίζονται σε διαγράμματα (σχήμα</a:t>
            </a:r>
            <a:r>
              <a:rPr lang="el-GR" sz="2100" dirty="0" smtClean="0"/>
              <a:t>).</a:t>
            </a:r>
            <a:endParaRPr lang="el-GR" sz="21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704" y="3429000"/>
            <a:ext cx="8981792" cy="324008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167438" y="981075"/>
                <a:ext cx="5689600" cy="2310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l-GR" sz="2200" dirty="0" smtClean="0"/>
                  <a:t>Συνήθως </a:t>
                </a:r>
                <a:r>
                  <a:rPr lang="el-GR" sz="2200" dirty="0"/>
                  <a:t>χρησιμοποιούνται </a:t>
                </a:r>
                <a:r>
                  <a:rPr lang="el-GR" sz="2200" b="1" dirty="0"/>
                  <a:t>τρεις παρόμοιες απεικονίσεις, μία για κάθε κατηγορία φάσης πτήσης [</a:t>
                </a:r>
                <a:r>
                  <a:rPr lang="en-US" sz="2200" b="1" dirty="0"/>
                  <a:t>(a) CAT A (b) CAT Β (c) CAT. C</a:t>
                </a:r>
                <a:r>
                  <a:rPr lang="el-GR" sz="2200" b="1" dirty="0"/>
                  <a:t>].</a:t>
                </a:r>
                <a:r>
                  <a:rPr lang="el-GR" sz="2200" dirty="0"/>
                  <a:t> </a:t>
                </a:r>
                <a:endParaRPr lang="el-GR" sz="2200" dirty="0" smtClean="0"/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l-GR" sz="2200" dirty="0" smtClean="0"/>
                  <a:t>Τα </a:t>
                </a:r>
                <a:r>
                  <a:rPr lang="el-GR" sz="2200" dirty="0"/>
                  <a:t>όρια που διακρίνονται στο σχήμα ισοδυναμούν με </a:t>
                </a:r>
                <a:r>
                  <a:rPr lang="el-GR" sz="2200" b="1" dirty="0"/>
                  <a:t>καμπύλες σταθερής CAP</a:t>
                </a:r>
                <a:r>
                  <a:rPr lang="el-GR" sz="2200" dirty="0"/>
                  <a:t>=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l-G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l-GR" sz="22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l-GR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dirty="0"/>
                  <a:t>.</a:t>
                </a:r>
                <a:endParaRPr lang="el-GR" sz="2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438" y="981075"/>
                <a:ext cx="5689600" cy="2310889"/>
              </a:xfrm>
              <a:prstGeom prst="rect">
                <a:avLst/>
              </a:prstGeom>
              <a:blipFill rotWithShape="0">
                <a:blip r:embed="rId3"/>
                <a:stretch>
                  <a:fillRect l="-1286" t="-1055" b="-44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47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640"/>
            <a:ext cx="11522075" cy="647973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l-GR" sz="3200" b="1" dirty="0"/>
              <a:t>Προδιαγραφές παραμέτρων διαμήκους δυναμικής ευστάθειας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4963" y="981075"/>
                <a:ext cx="11522075" cy="24479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l-GR" sz="2400" b="1" dirty="0"/>
                  <a:t>η</a:t>
                </a:r>
                <a:r>
                  <a:rPr lang="el-GR" sz="2400" b="1" baseline="-25000" dirty="0" err="1"/>
                  <a:t>α</a:t>
                </a:r>
                <a:r>
                  <a:rPr lang="el-GR" sz="2400" baseline="-25000" dirty="0"/>
                  <a:t> </a:t>
                </a:r>
                <a:r>
                  <a:rPr lang="el-GR" sz="2400" dirty="0"/>
                  <a:t>: </a:t>
                </a:r>
                <a:r>
                  <a:rPr lang="el-GR" sz="2400" b="1" dirty="0"/>
                  <a:t>αυξάνεται με την ταχύτητα </a:t>
                </a:r>
                <a:r>
                  <a:rPr lang="el-GR" sz="2400" dirty="0"/>
                  <a:t>του αεροσκάφους.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l-GR" sz="2400" dirty="0"/>
                  <a:t>Αύξηση ταχύτητας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l-GR" sz="2400" dirty="0"/>
                  <a:t> </a:t>
                </a:r>
                <a:r>
                  <a:rPr lang="el-GR" sz="2400" b="1" dirty="0"/>
                  <a:t>Αύξηση αεροδυναμικής ακαμψίας πρόνευσης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l-GR" sz="2400" b="1" i="1">
                        <a:latin typeface="Cambria Math" panose="02040503050406030204" pitchFamily="18" charset="0"/>
                      </a:rPr>
                      <m:t>𝚨</m:t>
                    </m:r>
                  </m:oMath>
                </a14:m>
                <a:r>
                  <a:rPr lang="el-GR" sz="2400" b="1" dirty="0"/>
                  <a:t>ύξηση</a:t>
                </a:r>
                <a:r>
                  <a:rPr lang="en-GB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 i="1" dirty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GB" sz="2400" b="1" i="1" dirty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l-GR" sz="2400" dirty="0"/>
                  <a:t>. </a:t>
                </a:r>
              </a:p>
              <a:p>
                <a:pPr>
                  <a:lnSpc>
                    <a:spcPct val="100000"/>
                  </a:lnSpc>
                </a:pPr>
                <a:r>
                  <a:rPr lang="el-GR" sz="2400" dirty="0"/>
                  <a:t>Αυτό </a:t>
                </a:r>
                <a:r>
                  <a:rPr lang="el-GR" sz="2400" b="1" dirty="0"/>
                  <a:t>αντικατοπτρίζεται στις απαιτήσεις του προηγούμενου σχήματος</a:t>
                </a:r>
                <a:r>
                  <a:rPr lang="el-GR" sz="2400" dirty="0"/>
                  <a:t>, καθώς τα καθορισμένα όρια επιτρέπουν αύξηση της συχνότητας με την αύξηση της </a:t>
                </a:r>
                <a:r>
                  <a:rPr lang="el-GR" sz="2400" dirty="0" err="1"/>
                  <a:t>n</a:t>
                </a:r>
                <a:r>
                  <a:rPr lang="el-GR" sz="2400" baseline="-25000" dirty="0" err="1"/>
                  <a:t>α</a:t>
                </a:r>
                <a:r>
                  <a:rPr lang="el-GR" sz="2400" dirty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l-GR" sz="2400" dirty="0"/>
                  <a:t>Αποδεκτά όρια χαρακτηριστικών ευστάθειας μικρής περιόδου </a:t>
                </a:r>
                <a:r>
                  <a:rPr lang="el-GR" sz="2400" dirty="0" smtClean="0"/>
                  <a:t>:</a:t>
                </a:r>
                <a:endParaRPr lang="el-GR" dirty="0"/>
              </a:p>
              <a:p>
                <a:pPr marL="0" indent="0">
                  <a:buNone/>
                </a:pP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963" y="981075"/>
                <a:ext cx="11522075" cy="2447925"/>
              </a:xfrm>
              <a:blipFill rotWithShape="0">
                <a:blip r:embed="rId2"/>
                <a:stretch>
                  <a:fillRect l="-847" t="-1990" r="-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400570"/>
              </p:ext>
            </p:extLst>
          </p:nvPr>
        </p:nvGraphicFramePr>
        <p:xfrm>
          <a:off x="334962" y="3429000"/>
          <a:ext cx="11522077" cy="32400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8385"/>
                <a:gridCol w="1935501"/>
                <a:gridCol w="1937137"/>
                <a:gridCol w="1935501"/>
                <a:gridCol w="1937137"/>
                <a:gridCol w="1818416"/>
              </a:tblGrid>
              <a:tr h="5400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2800" dirty="0">
                          <a:effectLst/>
                        </a:rPr>
                        <a:t> </a:t>
                      </a:r>
                      <a:endParaRPr lang="el-GR" sz="2800" b="1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2800" dirty="0">
                          <a:effectLst/>
                        </a:rPr>
                        <a:t>Επίπεδο 1</a:t>
                      </a:r>
                      <a:endParaRPr lang="el-GR" sz="2800" b="1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2800">
                          <a:effectLst/>
                        </a:rPr>
                        <a:t>Επίπεδο 2</a:t>
                      </a:r>
                      <a:endParaRPr lang="el-GR" sz="2800" b="1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2800">
                          <a:effectLst/>
                        </a:rPr>
                        <a:t>Επίπεδο 3</a:t>
                      </a:r>
                      <a:endParaRPr lang="el-GR" sz="2800" b="1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0800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2800">
                          <a:effectLst/>
                        </a:rPr>
                        <a:t>Φάση πτήσης</a:t>
                      </a:r>
                      <a:endParaRPr lang="el-GR" sz="2800" b="1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2800" dirty="0">
                          <a:effectLst/>
                        </a:rPr>
                        <a:t>ζ</a:t>
                      </a:r>
                      <a:r>
                        <a:rPr lang="en-US" sz="2800" baseline="-25000" dirty="0">
                          <a:effectLst/>
                        </a:rPr>
                        <a:t>s </a:t>
                      </a:r>
                      <a:r>
                        <a:rPr lang="en-US" sz="2800" dirty="0">
                          <a:effectLst/>
                        </a:rPr>
                        <a:t>min</a:t>
                      </a:r>
                      <a:endParaRPr lang="el-GR" sz="2800" b="1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2800" dirty="0">
                          <a:effectLst/>
                        </a:rPr>
                        <a:t>ζ</a:t>
                      </a:r>
                      <a:r>
                        <a:rPr lang="en-US" sz="2800" baseline="-25000" dirty="0">
                          <a:effectLst/>
                        </a:rPr>
                        <a:t>s </a:t>
                      </a:r>
                      <a:r>
                        <a:rPr lang="en-US" sz="2800" dirty="0">
                          <a:effectLst/>
                        </a:rPr>
                        <a:t>max</a:t>
                      </a:r>
                      <a:endParaRPr lang="el-GR" sz="2800" b="1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2800" dirty="0">
                          <a:effectLst/>
                        </a:rPr>
                        <a:t>ζ</a:t>
                      </a:r>
                      <a:r>
                        <a:rPr lang="en-US" sz="2800" baseline="-25000" dirty="0">
                          <a:effectLst/>
                        </a:rPr>
                        <a:t>s </a:t>
                      </a:r>
                      <a:r>
                        <a:rPr lang="en-US" sz="2800" dirty="0">
                          <a:effectLst/>
                        </a:rPr>
                        <a:t>min</a:t>
                      </a:r>
                      <a:endParaRPr lang="el-GR" sz="2800" b="1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2800" dirty="0">
                          <a:effectLst/>
                        </a:rPr>
                        <a:t>ζ</a:t>
                      </a:r>
                      <a:r>
                        <a:rPr lang="en-US" sz="2800" baseline="-25000" dirty="0">
                          <a:effectLst/>
                        </a:rPr>
                        <a:t>s </a:t>
                      </a:r>
                      <a:r>
                        <a:rPr lang="en-US" sz="2800" dirty="0">
                          <a:effectLst/>
                        </a:rPr>
                        <a:t>max</a:t>
                      </a:r>
                      <a:endParaRPr lang="el-GR" sz="2800" b="1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2800" dirty="0">
                          <a:effectLst/>
                        </a:rPr>
                        <a:t>ζ</a:t>
                      </a:r>
                      <a:r>
                        <a:rPr lang="en-US" sz="2800" baseline="-25000" dirty="0">
                          <a:effectLst/>
                        </a:rPr>
                        <a:t>s </a:t>
                      </a:r>
                      <a:r>
                        <a:rPr lang="en-US" sz="2800" dirty="0">
                          <a:effectLst/>
                        </a:rPr>
                        <a:t>min</a:t>
                      </a:r>
                      <a:endParaRPr lang="el-GR" sz="2800" b="1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400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CAT A</a:t>
                      </a:r>
                      <a:endParaRPr lang="el-GR" sz="28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0.35</a:t>
                      </a:r>
                      <a:endParaRPr lang="el-GR" sz="28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1.30</a:t>
                      </a:r>
                      <a:endParaRPr lang="el-GR" sz="28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0.25</a:t>
                      </a:r>
                      <a:endParaRPr lang="el-GR" sz="28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2.00</a:t>
                      </a:r>
                      <a:endParaRPr lang="el-GR" sz="28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0.1</a:t>
                      </a:r>
                      <a:endParaRPr lang="el-GR" sz="28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</a:tr>
              <a:tr h="5400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CAT B</a:t>
                      </a:r>
                      <a:endParaRPr lang="el-GR" sz="28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0.30</a:t>
                      </a:r>
                      <a:endParaRPr lang="el-GR" sz="28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2.00</a:t>
                      </a:r>
                      <a:endParaRPr lang="el-GR" sz="28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0.20</a:t>
                      </a:r>
                      <a:endParaRPr lang="el-GR" sz="28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2.00</a:t>
                      </a:r>
                      <a:endParaRPr lang="el-GR" sz="28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0.1</a:t>
                      </a:r>
                      <a:endParaRPr lang="el-GR" sz="28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</a:tr>
              <a:tr h="5400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CAT C</a:t>
                      </a:r>
                      <a:endParaRPr lang="el-GR" sz="28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050</a:t>
                      </a:r>
                      <a:endParaRPr lang="el-GR" sz="28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1.30</a:t>
                      </a:r>
                      <a:endParaRPr lang="el-GR" sz="28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0.35</a:t>
                      </a:r>
                      <a:endParaRPr lang="el-GR" sz="28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2.00</a:t>
                      </a:r>
                      <a:endParaRPr lang="el-GR" sz="28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0.25</a:t>
                      </a:r>
                      <a:endParaRPr lang="el-GR" sz="28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488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640"/>
            <a:ext cx="11522075" cy="647973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l-GR" sz="3200" b="1" dirty="0"/>
              <a:t>Προδιαγραφές παραμέτρων διαμήκους δυναμικής ευστάθειας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4962" y="981075"/>
                <a:ext cx="11522076" cy="3168005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l-GR" dirty="0" smtClean="0"/>
                  <a:t>Συνίσταται </a:t>
                </a:r>
                <a:r>
                  <a:rPr lang="el-GR" dirty="0"/>
                  <a:t>οι </a:t>
                </a:r>
                <a:r>
                  <a:rPr lang="el-GR" b="1" dirty="0"/>
                  <a:t>συχνότητες</a:t>
                </a:r>
                <a:r>
                  <a:rPr lang="el-GR" dirty="0"/>
                  <a:t> του </a:t>
                </a:r>
                <a:r>
                  <a:rPr lang="el-GR" b="1" dirty="0" err="1"/>
                  <a:t>φυγοειδούς</a:t>
                </a:r>
                <a:r>
                  <a:rPr lang="el-GR" dirty="0"/>
                  <a:t> και της </a:t>
                </a:r>
                <a:r>
                  <a:rPr lang="el-GR" b="1" dirty="0"/>
                  <a:t>μικρής περιόδου </a:t>
                </a:r>
                <a:r>
                  <a:rPr lang="el-GR" dirty="0"/>
                  <a:t>να είναι </a:t>
                </a:r>
                <a:r>
                  <a:rPr lang="el-GR" b="1" dirty="0"/>
                  <a:t>επαρκώς διαχωρισμένες</a:t>
                </a:r>
                <a:r>
                  <a:rPr lang="el-GR" dirty="0"/>
                  <a:t>. </a:t>
                </a:r>
              </a:p>
              <a:p>
                <a:pPr>
                  <a:lnSpc>
                    <a:spcPct val="110000"/>
                  </a:lnSpc>
                </a:pPr>
                <a:r>
                  <a:rPr lang="el-GR" dirty="0"/>
                  <a:t>Γενικά οι δυσκολίες στον χειρισμό μπορεί να γίνουν ενοχλητικές όταν: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el-G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0" dirty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dirty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0" dirty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dirty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</m:den>
                    </m:f>
                    <m:r>
                      <a:rPr lang="el-GR" i="1" dirty="0">
                        <a:latin typeface="Cambria Math" panose="02040503050406030204" pitchFamily="18" charset="0"/>
                      </a:rPr>
                      <m:t>&gt; 0,1</m:t>
                    </m:r>
                  </m:oMath>
                </a14:m>
                <a:endParaRPr lang="el-GR" dirty="0"/>
              </a:p>
              <a:p>
                <a:pPr>
                  <a:lnSpc>
                    <a:spcPct val="110000"/>
                  </a:lnSpc>
                </a:pPr>
                <a:r>
                  <a:rPr lang="el-GR" dirty="0"/>
                  <a:t>Γενικά, η δυναμική του </a:t>
                </a:r>
                <a:r>
                  <a:rPr lang="el-GR" b="1" dirty="0" err="1"/>
                  <a:t>φυγοειδούς</a:t>
                </a:r>
                <a:r>
                  <a:rPr lang="el-GR" dirty="0"/>
                  <a:t> είναι </a:t>
                </a:r>
                <a:r>
                  <a:rPr lang="el-GR" b="1" dirty="0"/>
                  <a:t>αποδεκτή</a:t>
                </a:r>
                <a:r>
                  <a:rPr lang="el-GR" dirty="0"/>
                  <a:t>, με την προϋπόθεση ότι η μορφή αυτή είναι </a:t>
                </a:r>
                <a:r>
                  <a:rPr lang="el-GR" b="1" dirty="0"/>
                  <a:t>ευσταθής</a:t>
                </a:r>
                <a:r>
                  <a:rPr lang="el-GR" dirty="0"/>
                  <a:t> και ότι ο </a:t>
                </a:r>
                <a:r>
                  <a:rPr lang="el-GR" b="1" dirty="0"/>
                  <a:t>λόγος απόσβεσης </a:t>
                </a:r>
                <a:r>
                  <a:rPr lang="el-GR" dirty="0"/>
                  <a:t>βρίσκεται μέσα στα </a:t>
                </a:r>
                <a:r>
                  <a:rPr lang="el-GR" b="1" dirty="0"/>
                  <a:t>όρια</a:t>
                </a:r>
                <a:r>
                  <a:rPr lang="el-GR" dirty="0"/>
                  <a:t> που φαίνονται στον πίνακα :</a:t>
                </a:r>
              </a:p>
              <a:p>
                <a:endParaRPr lang="el-GR" dirty="0"/>
              </a:p>
              <a:p>
                <a:pPr marL="0" indent="0">
                  <a:buNone/>
                </a:pPr>
                <a:endParaRPr lang="el-GR" dirty="0" smtClean="0"/>
              </a:p>
              <a:p>
                <a:pPr marL="0" indent="0">
                  <a:buNone/>
                </a:pPr>
                <a:endParaRPr lang="el-GR" dirty="0" smtClean="0"/>
              </a:p>
              <a:p>
                <a:pPr marL="0" indent="0">
                  <a:buNone/>
                </a:pP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962" y="981075"/>
                <a:ext cx="11522076" cy="3168005"/>
              </a:xfrm>
              <a:blipFill rotWithShape="0">
                <a:blip r:embed="rId2"/>
                <a:stretch>
                  <a:fillRect l="-847" t="-2885" r="-317" b="-44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128724"/>
              </p:ext>
            </p:extLst>
          </p:nvPr>
        </p:nvGraphicFramePr>
        <p:xfrm>
          <a:off x="2434968" y="4221087"/>
          <a:ext cx="7405448" cy="2265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15221"/>
                <a:gridCol w="3690227"/>
              </a:tblGrid>
              <a:tr h="7993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2000" dirty="0">
                          <a:effectLst/>
                        </a:rPr>
                        <a:t>Επίπεδο χαρακτηριστικών πτήσης</a:t>
                      </a:r>
                      <a:endParaRPr lang="el-GR" sz="2000" b="1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2000" dirty="0">
                          <a:effectLst/>
                        </a:rPr>
                        <a:t>Ελάχιστο ζ</a:t>
                      </a:r>
                      <a:r>
                        <a:rPr lang="en-US" sz="2000" baseline="-25000" dirty="0">
                          <a:effectLst/>
                        </a:rPr>
                        <a:t>p</a:t>
                      </a:r>
                      <a:endParaRPr lang="el-GR" sz="2000" b="1" dirty="0">
                        <a:effectLst/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88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l-GR" sz="20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0.04</a:t>
                      </a:r>
                      <a:endParaRPr lang="el-GR" sz="20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</a:tr>
              <a:tr h="4888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endParaRPr lang="el-GR" sz="20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  <a:endParaRPr lang="el-GR" sz="20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</a:tr>
              <a:tr h="4888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el-GR" sz="200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2000" dirty="0">
                          <a:effectLst/>
                        </a:rPr>
                        <a:t>Ασταθές, περίοδος Τ</a:t>
                      </a:r>
                      <a:r>
                        <a:rPr lang="en-US" sz="2000" baseline="-25000" dirty="0">
                          <a:effectLst/>
                        </a:rPr>
                        <a:t>p </a:t>
                      </a:r>
                      <a:r>
                        <a:rPr lang="en-US" sz="2000" dirty="0">
                          <a:effectLst/>
                        </a:rPr>
                        <a:t>&gt; 55 sec</a:t>
                      </a:r>
                      <a:endParaRPr lang="el-GR" sz="2000" dirty="0">
                        <a:effectLst/>
                        <a:latin typeface="Times New Roman"/>
                        <a:ea typeface="MS Mincho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35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51384" y="5445224"/>
            <a:ext cx="11089232" cy="108012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4" name="Rounded Rectangle 3"/>
          <p:cNvSpPr/>
          <p:nvPr/>
        </p:nvSpPr>
        <p:spPr>
          <a:xfrm>
            <a:off x="839416" y="2564904"/>
            <a:ext cx="10513168" cy="172819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640"/>
            <a:ext cx="11522075" cy="647973"/>
          </a:xfrm>
        </p:spPr>
        <p:txBody>
          <a:bodyPr/>
          <a:lstStyle/>
          <a:p>
            <a:r>
              <a:rPr lang="el-GR" sz="3600" b="1" dirty="0"/>
              <a:t>Χαρακτηριστικά ευκολίας χειρισμού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4" y="981076"/>
            <a:ext cx="11522075" cy="568801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l-GR" sz="3200" dirty="0"/>
              <a:t>Τα </a:t>
            </a:r>
            <a:r>
              <a:rPr lang="el-GR" sz="3200" b="1" dirty="0"/>
              <a:t>χαρακτηριστικά ευκολίας χειρισμού </a:t>
            </a:r>
            <a:r>
              <a:rPr lang="el-GR" sz="3200" dirty="0"/>
              <a:t>του αεροσκάφους, πηγάζουν τόσο από τη </a:t>
            </a:r>
            <a:r>
              <a:rPr lang="el-GR" sz="3200" b="1" dirty="0"/>
              <a:t>βραχυπρόθεσμη ή μεταβατική απόκριση </a:t>
            </a:r>
            <a:r>
              <a:rPr lang="el-GR" sz="3200" dirty="0"/>
              <a:t>όσο και από τη </a:t>
            </a:r>
            <a:r>
              <a:rPr lang="el-GR" sz="3200" b="1" dirty="0"/>
              <a:t>μακροπρόθεσμη απόκριση</a:t>
            </a:r>
            <a:r>
              <a:rPr lang="el-GR" sz="3200" dirty="0"/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l-GR" sz="3200" b="1" u="sng" dirty="0"/>
              <a:t>ΒΡΑΧΥΠΡΟΘΕΣΜΗ ΕΥΚΟΛΙΑ ΧΕΙΡΙΣΜΟΥ</a:t>
            </a:r>
            <a:r>
              <a:rPr lang="el-GR" sz="3200" dirty="0"/>
              <a:t> </a:t>
            </a:r>
            <a:endParaRPr lang="en-GB" sz="32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l-GR" sz="3200" dirty="0"/>
              <a:t>Επίδραση της </a:t>
            </a:r>
            <a:r>
              <a:rPr lang="el-GR" sz="3200" b="1" dirty="0"/>
              <a:t>μικρής περιόδου </a:t>
            </a:r>
            <a:r>
              <a:rPr lang="el-GR" sz="3200" dirty="0"/>
              <a:t>και πως επηρεάζει την </a:t>
            </a:r>
            <a:r>
              <a:rPr lang="el-GR" sz="3200" b="1" dirty="0"/>
              <a:t>ικανότητα ελιγμών </a:t>
            </a:r>
            <a:r>
              <a:rPr lang="el-GR" sz="3200" dirty="0"/>
              <a:t>(</a:t>
            </a:r>
            <a:r>
              <a:rPr lang="en-GB" sz="3200" dirty="0"/>
              <a:t>manoeuvrability</a:t>
            </a:r>
            <a:r>
              <a:rPr lang="el-GR" sz="3200" dirty="0"/>
              <a:t>) του αεροσκάφους.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l-GR" sz="3200" dirty="0"/>
              <a:t>Ο</a:t>
            </a:r>
            <a:r>
              <a:rPr lang="en-US" sz="3200" dirty="0"/>
              <a:t> </a:t>
            </a:r>
            <a:r>
              <a:rPr lang="el-GR" sz="3200" b="1" dirty="0"/>
              <a:t>αποτελεσματικός χειρισμός </a:t>
            </a:r>
            <a:r>
              <a:rPr lang="el-GR" sz="3200" dirty="0"/>
              <a:t>της βραχυπρόθεσμης δυναμικής, εξαρτάται από την </a:t>
            </a:r>
            <a:r>
              <a:rPr lang="el-GR" sz="3200" b="1" dirty="0"/>
              <a:t>ταχύτητα</a:t>
            </a:r>
            <a:r>
              <a:rPr lang="el-GR" sz="3200" dirty="0"/>
              <a:t> και την </a:t>
            </a:r>
            <a:r>
              <a:rPr lang="el-GR" sz="3200" b="1" dirty="0"/>
              <a:t>ευστάθεια</a:t>
            </a:r>
            <a:r>
              <a:rPr lang="el-GR" sz="3200" dirty="0"/>
              <a:t> της απόκρισης. </a:t>
            </a:r>
          </a:p>
          <a:p>
            <a:pPr algn="ctr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"/>
            </a:pPr>
            <a:r>
              <a:rPr lang="el-GR" sz="3200" dirty="0"/>
              <a:t>Απαιτείται λοιπόν </a:t>
            </a:r>
            <a:r>
              <a:rPr lang="el-GR" sz="3200" b="1" dirty="0"/>
              <a:t>συμβατότητα</a:t>
            </a:r>
            <a:r>
              <a:rPr lang="el-GR" sz="3200" dirty="0"/>
              <a:t> του εύρους δυνατοτήτων του πιλότου και του εύρους ζώνης (</a:t>
            </a:r>
            <a:r>
              <a:rPr lang="en-US" sz="3200" b="1" dirty="0"/>
              <a:t>bandwidth</a:t>
            </a:r>
            <a:r>
              <a:rPr lang="el-GR" sz="3200" dirty="0"/>
              <a:t>) του αεροσκάφους. </a:t>
            </a:r>
          </a:p>
        </p:txBody>
      </p:sp>
    </p:spTree>
    <p:extLst>
      <p:ext uri="{BB962C8B-B14F-4D97-AF65-F5344CB8AC3E}">
        <p14:creationId xmlns:p14="http://schemas.microsoft.com/office/powerpoint/2010/main" val="5400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640"/>
            <a:ext cx="11522075" cy="647973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el-GR" sz="3600" b="1" dirty="0"/>
              <a:t>Χαρακτηριστικά ευκολίας χειρισμού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4" y="981076"/>
            <a:ext cx="11522075" cy="568801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l-GR" b="1" u="sng" dirty="0"/>
              <a:t>ΜΑΚΡΟΠΡΟΘΕΣΜΑ ΧΑΡΑΚΤΗΡΙΣΤΙΚΑ ΕΥΚΟΛΙΑΣ ΧΕΙΡΙΣΜΟΥ</a:t>
            </a:r>
            <a:r>
              <a:rPr lang="el-GR" dirty="0"/>
              <a:t>: </a:t>
            </a:r>
            <a:r>
              <a:rPr lang="el-GR" b="1" dirty="0"/>
              <a:t>Επίτευξη και διατήρηση αντισταθμισμένης ισορροπίας </a:t>
            </a:r>
          </a:p>
          <a:p>
            <a:pPr>
              <a:lnSpc>
                <a:spcPct val="120000"/>
              </a:lnSpc>
              <a:buFont typeface="Times New Roman" panose="02020603050405020304" pitchFamily="18" charset="0"/>
              <a:buChar char="-"/>
            </a:pPr>
            <a:r>
              <a:rPr lang="el-GR" dirty="0"/>
              <a:t>Καθορίζονται κυρίως από τη </a:t>
            </a:r>
            <a:r>
              <a:rPr lang="el-GR" b="1" dirty="0"/>
              <a:t>στατική ευστάθεια </a:t>
            </a:r>
            <a:r>
              <a:rPr lang="el-GR" dirty="0"/>
              <a:t>και το </a:t>
            </a:r>
            <a:r>
              <a:rPr lang="el-GR" b="1" dirty="0" err="1"/>
              <a:t>φυγοειδές</a:t>
            </a:r>
            <a:r>
              <a:rPr lang="el-GR" b="1" dirty="0"/>
              <a:t>.</a:t>
            </a:r>
            <a:r>
              <a:rPr lang="el-GR" dirty="0"/>
              <a:t> </a:t>
            </a:r>
          </a:p>
          <a:p>
            <a:pPr>
              <a:lnSpc>
                <a:spcPct val="120000"/>
              </a:lnSpc>
              <a:buFont typeface="Times New Roman" panose="02020603050405020304" pitchFamily="18" charset="0"/>
              <a:buChar char="-"/>
            </a:pPr>
            <a:r>
              <a:rPr lang="el-GR" b="1" dirty="0"/>
              <a:t>Αργά εξελισσόμενα φαινόμενα, χαμηλές συχνότητες </a:t>
            </a:r>
            <a:r>
              <a:rPr lang="el-GR" dirty="0"/>
              <a:t>εντός του εύρους ζώνης και της ικανότητας του μέσου πιλότου, ακόμη και όταν οι σχετικές μορφές είναι οριακά ασταθείς. </a:t>
            </a:r>
          </a:p>
          <a:p>
            <a:pPr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ð"/>
            </a:pPr>
            <a:r>
              <a:rPr lang="el-GR" b="1" dirty="0"/>
              <a:t>Πρώτιστης σημασίας </a:t>
            </a:r>
            <a:r>
              <a:rPr lang="el-GR" dirty="0"/>
              <a:t>είναι οι προδιαγραφές ικανοποιητικών </a:t>
            </a:r>
            <a:r>
              <a:rPr lang="el-GR" b="1" dirty="0"/>
              <a:t>βραχυπρόθεσμων χαρακτηριστικών ευκολίας χειρισμού</a:t>
            </a:r>
            <a:r>
              <a:rPr lang="el-GR" dirty="0"/>
              <a:t>: </a:t>
            </a:r>
          </a:p>
          <a:p>
            <a:pPr marL="400041" lvl="1" indent="0" algn="ctr">
              <a:lnSpc>
                <a:spcPct val="120000"/>
              </a:lnSpc>
              <a:buClr>
                <a:schemeClr val="tx1"/>
              </a:buClr>
              <a:buNone/>
            </a:pPr>
            <a:r>
              <a:rPr lang="el-GR" sz="2800" i="1" dirty="0"/>
              <a:t>Αυστηρός καθορισμός του </a:t>
            </a:r>
            <a:r>
              <a:rPr lang="el-GR" sz="2800" b="1" i="1" dirty="0"/>
              <a:t>στατικού περιθωρίου ευστάθειας </a:t>
            </a:r>
            <a:r>
              <a:rPr lang="el-GR" sz="2800" i="1" dirty="0"/>
              <a:t>και του αντίστοιχου </a:t>
            </a:r>
            <a:r>
              <a:rPr lang="el-GR" sz="2800" b="1" i="1" dirty="0"/>
              <a:t>περιθωρίου ελιγμών</a:t>
            </a:r>
            <a:r>
              <a:rPr lang="el-GR" sz="28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40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914"/>
            <a:ext cx="11522075" cy="647701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r>
              <a:rPr lang="el-GR" b="1" dirty="0"/>
              <a:t>Ελιγμοί και ευστάθεια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4" y="981076"/>
            <a:ext cx="11522075" cy="568801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l-GR" sz="3200" dirty="0"/>
              <a:t>Οι </a:t>
            </a:r>
            <a:r>
              <a:rPr lang="el-GR" sz="3200" b="1" dirty="0"/>
              <a:t>δράσεις ελέγχου </a:t>
            </a:r>
            <a:r>
              <a:rPr lang="el-GR" sz="3200" dirty="0"/>
              <a:t>που εφαρμόζει ο πιλότος προκαλούν </a:t>
            </a:r>
            <a:r>
              <a:rPr lang="el-GR" sz="3200" b="1" dirty="0"/>
              <a:t>μεταβολές στο ίχνος πτήσης </a:t>
            </a:r>
            <a:r>
              <a:rPr lang="el-GR" sz="3200" dirty="0"/>
              <a:t>του αεροσκάφους.</a:t>
            </a:r>
          </a:p>
          <a:p>
            <a:pPr>
              <a:lnSpc>
                <a:spcPct val="120000"/>
              </a:lnSpc>
            </a:pPr>
            <a:r>
              <a:rPr lang="el-GR" sz="3200" dirty="0"/>
              <a:t>Κατά την </a:t>
            </a:r>
            <a:r>
              <a:rPr lang="el-GR" sz="3200" b="1" dirty="0"/>
              <a:t>εκτέλεση ενός ελιγμού </a:t>
            </a:r>
            <a:r>
              <a:rPr lang="el-GR" sz="3200" dirty="0"/>
              <a:t>περί ενός συγκεκριμένου ίχνους πτήσης, αυτές οι </a:t>
            </a:r>
            <a:r>
              <a:rPr lang="el-GR" sz="3200" b="1" dirty="0"/>
              <a:t>μεταβολές είναι προσωρινές</a:t>
            </a:r>
            <a:r>
              <a:rPr lang="el-GR" sz="3200" dirty="0"/>
              <a:t>, καθώς το αεροσκάφος επιστρέφει στην αρχική του κατάσταση. </a:t>
            </a:r>
          </a:p>
          <a:p>
            <a:pPr>
              <a:lnSpc>
                <a:spcPct val="120000"/>
              </a:lnSpc>
            </a:pPr>
            <a:r>
              <a:rPr lang="el-GR" sz="3200" dirty="0"/>
              <a:t>Όμως, για να επιτευχθεί μια </a:t>
            </a:r>
            <a:r>
              <a:rPr lang="el-GR" sz="3200" b="1" dirty="0"/>
              <a:t>νέα κατάσταση αντιστάθμισης</a:t>
            </a:r>
            <a:r>
              <a:rPr lang="el-GR" sz="3200" dirty="0"/>
              <a:t>, ο χειρισμός αντιστοιχεί σε </a:t>
            </a:r>
            <a:r>
              <a:rPr lang="el-GR" sz="3200" b="1" dirty="0"/>
              <a:t>μόνιμη μεταβολή της διεύθυνσης του ίχνους πτήσης </a:t>
            </a:r>
            <a:r>
              <a:rPr lang="el-GR" sz="3200" dirty="0"/>
              <a:t>συγκριτικά με την αρχική κατάσταση.</a:t>
            </a:r>
          </a:p>
        </p:txBody>
      </p:sp>
    </p:spTree>
    <p:extLst>
      <p:ext uri="{BB962C8B-B14F-4D97-AF65-F5344CB8AC3E}">
        <p14:creationId xmlns:p14="http://schemas.microsoft.com/office/powerpoint/2010/main" val="161748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915"/>
            <a:ext cx="11522075" cy="647700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r>
              <a:rPr lang="el-GR" b="1" dirty="0"/>
              <a:t>Ελιγμοί και ευστάθεια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4963" y="981076"/>
                <a:ext cx="11522075" cy="24479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l-GR" dirty="0" smtClean="0"/>
                  <a:t>Από τους </a:t>
                </a:r>
                <a:r>
                  <a:rPr lang="el-GR" dirty="0"/>
                  <a:t>βασικότερους </a:t>
                </a:r>
                <a:r>
                  <a:rPr lang="el-GR" dirty="0" smtClean="0"/>
                  <a:t>ελιγμούς: </a:t>
                </a:r>
              </a:p>
              <a:p>
                <a:pPr marL="0" indent="0">
                  <a:buNone/>
                </a:pPr>
                <a:r>
                  <a:rPr lang="el-GR" b="1" dirty="0" smtClean="0"/>
                  <a:t>Συμμετρική</a:t>
                </a:r>
                <a:r>
                  <a:rPr lang="el-GR" b="1" dirty="0"/>
                  <a:t>, ανοδική ή καθοδική κίνηση του </a:t>
                </a:r>
                <a:r>
                  <a:rPr lang="el-GR" b="1" dirty="0" smtClean="0"/>
                  <a:t>αεροσκάφους</a:t>
                </a:r>
                <a:r>
                  <a:rPr lang="en-GB" b="1" dirty="0" smtClean="0"/>
                  <a:t>:</a:t>
                </a:r>
                <a:endParaRPr lang="el-GR" b="1" dirty="0" smtClean="0"/>
              </a:p>
              <a:p>
                <a:pPr>
                  <a:buFont typeface="Wingdings" panose="05000000000000000000" pitchFamily="2" charset="2"/>
                  <a:buChar char=""/>
                </a:pPr>
                <a:r>
                  <a:rPr lang="el-GR" dirty="0"/>
                  <a:t>Α</a:t>
                </a:r>
                <a:r>
                  <a:rPr lang="el-GR" dirty="0" smtClean="0"/>
                  <a:t>ρχικά </a:t>
                </a:r>
                <a:r>
                  <a:rPr lang="el-GR" b="1" dirty="0"/>
                  <a:t>οριζόντια</a:t>
                </a:r>
                <a:r>
                  <a:rPr lang="el-GR" dirty="0"/>
                  <a:t> και </a:t>
                </a:r>
                <a:r>
                  <a:rPr lang="el-GR" b="1" dirty="0" smtClean="0"/>
                  <a:t>συμμετρική</a:t>
                </a:r>
                <a:r>
                  <a:rPr lang="el-GR" dirty="0" smtClean="0"/>
                  <a:t> πτήση </a:t>
                </a:r>
                <a:r>
                  <a:rPr lang="el-GR" dirty="0"/>
                  <a:t>με </a:t>
                </a:r>
                <a:r>
                  <a:rPr lang="el-GR" b="1" dirty="0"/>
                  <a:t>σταθερή </a:t>
                </a:r>
                <a:r>
                  <a:rPr lang="el-GR" b="1" dirty="0" smtClean="0"/>
                  <a:t>ταχύτητα</a:t>
                </a:r>
                <a:r>
                  <a:rPr lang="en-GB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l-GR" dirty="0" smtClean="0"/>
                  <a:t>. </a:t>
                </a:r>
              </a:p>
              <a:p>
                <a:pPr>
                  <a:buFont typeface="Wingdings" panose="05000000000000000000" pitchFamily="2" charset="2"/>
                  <a:buChar char=""/>
                </a:pPr>
                <a:r>
                  <a:rPr lang="el-GR" dirty="0"/>
                  <a:t>Υ</a:t>
                </a:r>
                <a:r>
                  <a:rPr lang="el-GR" dirty="0" smtClean="0"/>
                  <a:t>πόκειται </a:t>
                </a:r>
                <a:r>
                  <a:rPr lang="el-GR" dirty="0"/>
                  <a:t>σε μία μικρή </a:t>
                </a:r>
                <a:r>
                  <a:rPr lang="el-GR" b="1" dirty="0"/>
                  <a:t>εκτροπή δ</a:t>
                </a:r>
                <a:r>
                  <a:rPr lang="en-US" b="1" baseline="-25000" dirty="0"/>
                  <a:t>e</a:t>
                </a:r>
                <a:r>
                  <a:rPr lang="en-US" i="1" dirty="0"/>
                  <a:t> </a:t>
                </a:r>
                <a:r>
                  <a:rPr lang="el-GR" dirty="0"/>
                  <a:t>του</a:t>
                </a:r>
                <a:r>
                  <a:rPr lang="el-GR" i="1" dirty="0"/>
                  <a:t> </a:t>
                </a:r>
                <a:r>
                  <a:rPr lang="el-GR" dirty="0"/>
                  <a:t>πηδαλίου </a:t>
                </a:r>
                <a:r>
                  <a:rPr lang="el-GR" dirty="0" smtClean="0"/>
                  <a:t>ανόδου-καθόδου. </a:t>
                </a:r>
              </a:p>
              <a:p>
                <a:pPr>
                  <a:buFont typeface="Wingdings" panose="05000000000000000000" pitchFamily="2" charset="2"/>
                  <a:buChar char=""/>
                </a:pPr>
                <a:r>
                  <a:rPr lang="el-GR" dirty="0"/>
                  <a:t>Π</a:t>
                </a:r>
                <a:r>
                  <a:rPr lang="el-GR" dirty="0" smtClean="0"/>
                  <a:t>εριστροφή </a:t>
                </a:r>
                <a:r>
                  <a:rPr lang="el-GR" dirty="0"/>
                  <a:t>του ρύγχους προς τα πάνω με </a:t>
                </a:r>
                <a:r>
                  <a:rPr lang="el-GR" b="1" dirty="0"/>
                  <a:t>σταθερό ρυθμό πρόνευσης </a:t>
                </a:r>
                <a:r>
                  <a:rPr lang="en-US" b="1" dirty="0"/>
                  <a:t>q</a:t>
                </a:r>
                <a:r>
                  <a:rPr lang="el-GR" dirty="0"/>
                  <a:t>.</a:t>
                </a:r>
              </a:p>
              <a:p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963" y="981076"/>
                <a:ext cx="11522075" cy="2447925"/>
              </a:xfrm>
              <a:blipFill rotWithShape="0">
                <a:blip r:embed="rId2"/>
                <a:stretch>
                  <a:fillRect l="-1111" t="-5721" b="-27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720" y="3573461"/>
            <a:ext cx="5574592" cy="30956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2525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69" y="188915"/>
            <a:ext cx="11449671" cy="647700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r>
              <a:rPr lang="el-GR" b="1" dirty="0"/>
              <a:t>Ελιγμοί και ευστάθεια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334964" y="981075"/>
                <a:ext cx="5689600" cy="5688012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l-GR" dirty="0" smtClean="0"/>
                  <a:t>Για ανοδική κίνηση: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l-GR" i="1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>
                          <a:latin typeface="Cambria Math"/>
                        </a:rPr>
                        <m:t>mg</m:t>
                      </m:r>
                      <m:r>
                        <a:rPr lang="el-GR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>
                          <a:latin typeface="Cambria Math"/>
                        </a:rPr>
                        <m:t>m</m:t>
                      </m:r>
                      <m:r>
                        <a:rPr lang="el-GR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z</m:t>
                          </m:r>
                        </m:sub>
                      </m:sSub>
                      <m:r>
                        <a:rPr lang="el-GR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l-GR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b="1" dirty="0" err="1" smtClean="0"/>
                  <a:t>a</a:t>
                </a:r>
                <a:r>
                  <a:rPr lang="en-US" b="1" baseline="-25000" dirty="0" err="1" smtClean="0"/>
                  <a:t>z</a:t>
                </a:r>
                <a:r>
                  <a:rPr lang="en-US" b="1" dirty="0" smtClean="0"/>
                  <a:t> </a:t>
                </a:r>
                <a:r>
                  <a:rPr lang="el-GR" b="1" dirty="0" smtClean="0"/>
                  <a:t>: κατακόρυφη επιτάχυνση</a:t>
                </a:r>
                <a:endParaRPr lang="el-GR" dirty="0" smtClean="0"/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  <a:buFont typeface="Wingdings 3" panose="05040102010807070707" pitchFamily="18" charset="2"/>
                  <a:buChar char="_"/>
                </a:pPr>
                <a:r>
                  <a:rPr lang="el-GR" dirty="0" smtClean="0"/>
                  <a:t>Από την </a:t>
                </a:r>
                <a:r>
                  <a:rPr lang="el-GR" dirty="0" err="1" smtClean="0"/>
                  <a:t>γραμμικοποιημένη</a:t>
                </a:r>
                <a:r>
                  <a:rPr lang="el-GR" dirty="0" smtClean="0"/>
                  <a:t> έκφραση της </a:t>
                </a:r>
                <a:r>
                  <a:rPr lang="el-GR" b="1" dirty="0"/>
                  <a:t>κάθετης δύναμης </a:t>
                </a:r>
                <a:r>
                  <a:rPr lang="el-GR" b="1" dirty="0" smtClean="0"/>
                  <a:t>Ζ </a:t>
                </a:r>
                <a:r>
                  <a:rPr lang="el-GR" dirty="0" smtClean="0"/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z</m:t>
                          </m:r>
                        </m:sub>
                      </m:sSub>
                      <m:r>
                        <a:rPr lang="el-GR">
                          <a:latin typeface="Cambria Math"/>
                        </a:rPr>
                        <m:t>  = </m:t>
                      </m:r>
                      <m:acc>
                        <m:accPr>
                          <m:chr m:val="̇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w</m:t>
                          </m:r>
                        </m:e>
                      </m:acc>
                      <m:r>
                        <a:rPr lang="el-GR" i="1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>
                          <a:latin typeface="Cambria Math"/>
                        </a:rPr>
                        <m:t>q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e</m:t>
                          </m:r>
                        </m:sub>
                      </m:sSub>
                      <m:r>
                        <a:rPr lang="el-GR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l-GR" dirty="0" smtClean="0"/>
              </a:p>
              <a:p>
                <a:pPr marL="0" indent="0">
                  <a:lnSpc>
                    <a:spcPct val="100000"/>
                  </a:lnSpc>
                  <a:buClr>
                    <a:schemeClr val="tx1"/>
                  </a:buClr>
                  <a:buNone/>
                </a:pPr>
                <a:r>
                  <a:rPr lang="el-GR" dirty="0"/>
                  <a:t>Υποθέτοντας ότι ο ελιγμός είναι </a:t>
                </a:r>
                <a:r>
                  <a:rPr lang="el-GR" dirty="0" smtClean="0"/>
                  <a:t>σταθερός:    </a:t>
                </a:r>
                <a:endParaRPr lang="en-GB" dirty="0" smtClean="0"/>
              </a:p>
              <a:p>
                <a:pPr marL="0" indent="0">
                  <a:lnSpc>
                    <a:spcPct val="100000"/>
                  </a:lnSpc>
                  <a:buClr>
                    <a:schemeClr val="tx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w</m:t>
                          </m:r>
                        </m:e>
                      </m:acc>
                      <m:r>
                        <a:rPr lang="el-GR">
                          <a:latin typeface="Cambria Math"/>
                        </a:rPr>
                        <m:t> =</m:t>
                      </m:r>
                      <m:r>
                        <a:rPr lang="el-GR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l-GR" dirty="0" smtClean="0"/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ð"/>
                </a:pPr>
                <a:r>
                  <a:rPr lang="el-GR" dirty="0"/>
                  <a:t>Τ</a:t>
                </a:r>
                <a:r>
                  <a:rPr lang="el-GR" dirty="0" smtClean="0"/>
                  <a:t>ο </a:t>
                </a:r>
                <a:r>
                  <a:rPr lang="el-GR" dirty="0"/>
                  <a:t>αεροσκάφος πρέπει να διατηρεί ένα σταθερό ρυθμό πρόνευσης </a:t>
                </a:r>
                <a:r>
                  <a:rPr lang="en-US" dirty="0" smtClean="0"/>
                  <a:t>q</a:t>
                </a:r>
                <a:r>
                  <a:rPr lang="el-GR" dirty="0" smtClean="0"/>
                  <a:t>:</a:t>
                </a:r>
              </a:p>
              <a:p>
                <a:pPr marL="0" indent="0">
                  <a:lnSpc>
                    <a:spcPct val="100000"/>
                  </a:lnSpc>
                  <a:buClr>
                    <a:schemeClr val="tx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>
                          <a:latin typeface="Cambria Math"/>
                        </a:rPr>
                        <m:t>q</m:t>
                      </m:r>
                      <m:r>
                        <a:rPr lang="el-GR">
                          <a:latin typeface="Cambria Math"/>
                        </a:rPr>
                        <m:t> =−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L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w</m:t>
                              </m:r>
                            </m:sub>
                          </m:sSub>
                          <m:r>
                            <a:rPr lang="el-GR" i="1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mg</m:t>
                          </m:r>
                        </m:num>
                        <m:den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mU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e</m:t>
                              </m:r>
                            </m:sub>
                          </m:sSub>
                        </m:den>
                      </m:f>
                      <m:r>
                        <a:rPr lang="el-GR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l-GR" dirty="0"/>
              </a:p>
              <a:p>
                <a:pPr marL="0" indent="0">
                  <a:buNone/>
                </a:pPr>
                <a:endParaRPr lang="el-GR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964" y="981075"/>
                <a:ext cx="5689600" cy="5688012"/>
              </a:xfrm>
              <a:blipFill rotWithShape="0">
                <a:blip r:embed="rId2"/>
                <a:stretch>
                  <a:fillRect l="-1929" t="-965" r="-32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67439" y="981077"/>
                <a:ext cx="5689600" cy="5262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ð"/>
                </a:pPr>
                <a:r>
                  <a:rPr lang="el-GR" sz="2600" dirty="0"/>
                  <a:t>Σταθερή μεταβολή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600">
                            <a:latin typeface="Cambria Math"/>
                          </a:rPr>
                          <m:t>α</m:t>
                        </m:r>
                      </m:e>
                      <m:sub>
                        <m:sSub>
                          <m:sSubPr>
                            <m:ctrlPr>
                              <a:rPr lang="el-GR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600">
                                <a:latin typeface="Cambria Math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sz="2600">
                                <a:latin typeface="Cambria Math"/>
                              </a:rPr>
                              <m:t>q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l-GR" sz="2600" dirty="0"/>
                  <a:t> στη </a:t>
                </a:r>
                <a:r>
                  <a:rPr lang="el-GR" sz="2600" b="1" dirty="0"/>
                  <a:t>γωνία πρόσπτωσης</a:t>
                </a:r>
                <a:r>
                  <a:rPr lang="el-GR" sz="2600" dirty="0"/>
                  <a:t> του </a:t>
                </a:r>
                <a:r>
                  <a:rPr lang="el-GR" sz="2600" b="1" dirty="0"/>
                  <a:t>ουραίου οριζόντιου σταθερού πτερυγίου</a:t>
                </a:r>
                <a:r>
                  <a:rPr lang="el-GR" sz="2600" dirty="0"/>
                  <a:t>:</a:t>
                </a: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l-GR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600">
                                  <a:latin typeface="Cambria Math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600">
                                  <a:latin typeface="Cambria Math"/>
                                </a:rPr>
                                <m:t>t</m:t>
                              </m:r>
                            </m:sub>
                          </m:sSub>
                        </m:e>
                        <m:sub>
                          <m:r>
                            <m:rPr>
                              <m:sty m:val="p"/>
                            </m:rPr>
                            <a:rPr lang="el-GR" sz="2600">
                              <a:latin typeface="Cambria Math"/>
                            </a:rPr>
                            <m:t>q</m:t>
                          </m:r>
                        </m:sub>
                      </m:sSub>
                      <m:r>
                        <a:rPr lang="el-GR" sz="260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600">
                          <a:latin typeface="Cambria Math"/>
                        </a:rPr>
                        <m:t>q</m:t>
                      </m:r>
                      <m:f>
                        <m:fPr>
                          <m:ctrlPr>
                            <a:rPr lang="el-GR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600">
                                  <a:latin typeface="Cambria Math"/>
                                </a:rPr>
                                <m:t>l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600">
                                  <a:latin typeface="Cambria Math"/>
                                </a:rPr>
                                <m:t>t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600">
                                  <a:latin typeface="Cambria Math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l-GR" sz="2600" i="1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l-GR" sz="2600" dirty="0"/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ð"/>
                </a:pPr>
                <a:r>
                  <a:rPr lang="el-GR" sz="2600" dirty="0"/>
                  <a:t>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600">
                            <a:latin typeface="Cambria Math"/>
                          </a:rPr>
                          <m:t>α</m:t>
                        </m:r>
                      </m:e>
                      <m:sub>
                        <m:sSub>
                          <m:sSubPr>
                            <m:ctrlPr>
                              <a:rPr lang="el-GR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600">
                                <a:latin typeface="Cambria Math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sz="2600">
                                <a:latin typeface="Cambria Math"/>
                              </a:rPr>
                              <m:t>q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l-GR" sz="2600" dirty="0"/>
                  <a:t>, προκαλεί μια μεταβολή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600">
                            <a:latin typeface="Cambria Math"/>
                          </a:rPr>
                          <m:t>L</m:t>
                        </m:r>
                      </m:e>
                      <m:sub>
                        <m:sSub>
                          <m:sSubPr>
                            <m:ctrlPr>
                              <a:rPr lang="el-GR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600">
                                <a:latin typeface="Cambria Math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sz="2600">
                                <a:latin typeface="Cambria Math"/>
                              </a:rPr>
                              <m:t>q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l-GR" sz="2600" dirty="0"/>
                  <a:t>, η οποία με τη σειρά της προκαλεί μια </a:t>
                </a:r>
                <a:r>
                  <a:rPr lang="el-GR" sz="2600" b="1" dirty="0"/>
                  <a:t>μεταβολή στη ροπή </a:t>
                </a:r>
                <a:r>
                  <a:rPr lang="el-GR" sz="2600" dirty="0"/>
                  <a:t>που ασκεί το </a:t>
                </a:r>
                <a:r>
                  <a:rPr lang="el-GR" sz="2600" b="1" dirty="0"/>
                  <a:t>ουραίο οριζόντιο σταθερό</a:t>
                </a:r>
                <a:r>
                  <a:rPr lang="en-GB" sz="2600" b="1" dirty="0"/>
                  <a:t> </a:t>
                </a:r>
                <a:r>
                  <a:rPr lang="el-GR" sz="2600" b="1" dirty="0"/>
                  <a:t>πτερύγιο</a:t>
                </a:r>
                <a:r>
                  <a:rPr lang="el-GR" sz="2600" dirty="0"/>
                  <a:t>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l-GR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600">
                                  <a:latin typeface="Cambria Math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600">
                                  <a:latin typeface="Cambria Math"/>
                                </a:rPr>
                                <m:t>m</m:t>
                              </m:r>
                            </m:sub>
                          </m:sSub>
                        </m:e>
                        <m:sub>
                          <m:sSub>
                            <m:sSubPr>
                              <m:ctrlPr>
                                <a:rPr lang="el-GR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600">
                                  <a:latin typeface="Cambria Math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600">
                                  <a:latin typeface="Cambria Math"/>
                                </a:rPr>
                                <m:t>q</m:t>
                              </m:r>
                            </m:sub>
                          </m:sSub>
                        </m:sub>
                      </m:sSub>
                      <m:r>
                        <a:rPr lang="el-GR" sz="2600">
                          <a:latin typeface="Cambria Math"/>
                        </a:rPr>
                        <m:t>=</m:t>
                      </m:r>
                      <m:r>
                        <a:rPr lang="el-GR" sz="26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l-GR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600">
                              <a:latin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600">
                              <a:latin typeface="Cambria Math"/>
                            </a:rPr>
                            <m:t>H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sz="2600">
                          <a:latin typeface="Cambria Math"/>
                        </a:rPr>
                        <m:t>η</m:t>
                      </m:r>
                      <m:sSub>
                        <m:sSubPr>
                          <m:ctrlPr>
                            <a:rPr lang="el-GR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600">
                              <a:latin typeface="Cambria Math"/>
                            </a:rPr>
                            <m:t>C</m:t>
                          </m:r>
                        </m:e>
                        <m:sub>
                          <m:sSub>
                            <m:sSubPr>
                              <m:ctrlPr>
                                <a:rPr lang="el-GR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600">
                                  <a:latin typeface="Cambria Math"/>
                                </a:rPr>
                                <m:t>L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600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sz="2600">
                                      <a:latin typeface="Cambria Math"/>
                                    </a:rPr>
                                    <m:t>t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l-GR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600">
                              <a:latin typeface="Cambria Math"/>
                            </a:rPr>
                            <m:t>α</m:t>
                          </m:r>
                        </m:e>
                        <m:sub>
                          <m:sSub>
                            <m:sSubPr>
                              <m:ctrlPr>
                                <a:rPr lang="el-GR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600">
                                  <a:latin typeface="Cambria Math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600">
                                  <a:latin typeface="Cambria Math"/>
                                </a:rPr>
                                <m:t>q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439" y="981077"/>
                <a:ext cx="5689600" cy="5262018"/>
              </a:xfrm>
              <a:prstGeom prst="rect">
                <a:avLst/>
              </a:prstGeom>
              <a:blipFill rotWithShape="0">
                <a:blip r:embed="rId3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07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915"/>
            <a:ext cx="11522075" cy="647700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r>
              <a:rPr lang="el-GR" b="1" dirty="0"/>
              <a:t>Ελιγμοί και ευστάθεια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34963" y="981075"/>
                <a:ext cx="11522076" cy="568801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l-GR" dirty="0" smtClean="0"/>
                  <a:t>Η </a:t>
                </a:r>
                <a:r>
                  <a:rPr lang="el-GR" dirty="0"/>
                  <a:t>επίδραση του ελιγμού οδηγεί στη </a:t>
                </a:r>
                <a:r>
                  <a:rPr lang="el-GR" b="1" dirty="0"/>
                  <a:t>μεταβολή της θέσης του ουδέτερου </a:t>
                </a:r>
                <a:r>
                  <a:rPr lang="el-GR" b="1" dirty="0" smtClean="0"/>
                  <a:t>σημείου</a:t>
                </a:r>
                <a:r>
                  <a:rPr lang="el-GR" dirty="0" smtClean="0"/>
                  <a:t>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NPnew</m:t>
                              </m:r>
                            </m:sub>
                          </m:sSub>
                        </m:num>
                        <m:den>
                          <m:bar>
                            <m:barPr>
                              <m:pos m:val="top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c</m:t>
                              </m:r>
                            </m:e>
                          </m:bar>
                        </m:den>
                      </m:f>
                      <m:r>
                        <a:rPr lang="el-GR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NP</m:t>
                              </m:r>
                            </m:sub>
                          </m:sSub>
                        </m:num>
                        <m:den>
                          <m:bar>
                            <m:barPr>
                              <m:pos m:val="top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c</m:t>
                              </m:r>
                            </m:e>
                          </m:bar>
                        </m:den>
                      </m:f>
                      <m:r>
                        <a:rPr lang="el-GR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>
                          <a:latin typeface="Cambria Math"/>
                        </a:rPr>
                        <m:t>η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C</m:t>
                          </m:r>
                        </m:e>
                        <m: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L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t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l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t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μ</m:t>
                          </m:r>
                          <m:bar>
                            <m:barPr>
                              <m:pos m:val="top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c</m:t>
                              </m:r>
                            </m:e>
                          </m:bar>
                        </m:den>
                      </m:f>
                    </m:oMath>
                  </m:oMathPara>
                </a14:m>
                <a:endParaRPr lang="el-GR" dirty="0" smtClean="0"/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ð"/>
                </a:pPr>
                <a:r>
                  <a:rPr lang="el-GR" dirty="0"/>
                  <a:t>Α</a:t>
                </a:r>
                <a:r>
                  <a:rPr lang="el-GR" dirty="0" smtClean="0"/>
                  <a:t>ύξηση </a:t>
                </a:r>
                <a:r>
                  <a:rPr lang="el-GR" dirty="0"/>
                  <a:t>του </a:t>
                </a:r>
                <a:r>
                  <a:rPr lang="el-GR" b="1" dirty="0"/>
                  <a:t>περιθωρίου Η</a:t>
                </a:r>
                <a:r>
                  <a:rPr lang="en-US" b="1" baseline="-25000" dirty="0"/>
                  <a:t>m</a:t>
                </a:r>
                <a:r>
                  <a:rPr lang="el-GR" b="1" dirty="0"/>
                  <a:t> στατικής ευστάθειας</a:t>
                </a:r>
                <a:r>
                  <a:rPr lang="el-GR" dirty="0"/>
                  <a:t>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m</m:t>
                          </m:r>
                        </m:sub>
                      </m:sSub>
                      <m:r>
                        <a:rPr lang="el-G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cg</m:t>
                              </m:r>
                            </m:sub>
                          </m:sSub>
                        </m:num>
                        <m:den>
                          <m:bar>
                            <m:barPr>
                              <m:pos m:val="top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c</m:t>
                              </m:r>
                            </m:e>
                          </m:bar>
                        </m:den>
                      </m:f>
                      <m:r>
                        <a:rPr lang="el-GR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NPnew</m:t>
                              </m:r>
                            </m:sub>
                          </m:sSub>
                        </m:num>
                        <m:den>
                          <m:bar>
                            <m:barPr>
                              <m:pos m:val="top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c</m:t>
                              </m:r>
                            </m:e>
                          </m:bar>
                        </m:den>
                      </m:f>
                    </m:oMath>
                  </m:oMathPara>
                </a14:m>
                <a:endParaRPr lang="el-GR" dirty="0" smtClean="0"/>
              </a:p>
              <a:p>
                <a:pPr>
                  <a:lnSpc>
                    <a:spcPct val="120000"/>
                  </a:lnSpc>
                </a:pPr>
                <a:r>
                  <a:rPr lang="el-GR" dirty="0" smtClean="0"/>
                  <a:t>Τότε η προσεγγιστική </a:t>
                </a:r>
                <a:r>
                  <a:rPr lang="el-GR" dirty="0"/>
                  <a:t>εκτίμηση της </a:t>
                </a:r>
                <a:r>
                  <a:rPr lang="el-GR" b="1" dirty="0"/>
                  <a:t>φυσικής συχνότητας μικρής </a:t>
                </a:r>
                <a:r>
                  <a:rPr lang="el-GR" b="1" dirty="0" smtClean="0"/>
                  <a:t>περιόδου</a:t>
                </a:r>
                <a:r>
                  <a:rPr lang="el-GR" dirty="0" smtClean="0"/>
                  <a:t>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s</m:t>
                          </m:r>
                        </m:sub>
                        <m:sup>
                          <m:r>
                            <a:rPr lang="el-GR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l-GR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l-GR">
                              <a:latin typeface="Cambria Math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ρ</m:t>
                          </m:r>
                          <m:sSubSup>
                            <m:sSubSup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e</m:t>
                              </m:r>
                            </m:sub>
                            <m:sup>
                              <m:r>
                                <a:rPr lang="el-GR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S</m:t>
                          </m:r>
                          <m:bar>
                            <m:barPr>
                              <m:pos m:val="top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c</m:t>
                              </m:r>
                            </m:e>
                          </m:ba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C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/>
                                        </a:rPr>
                                        <m:t>α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>
                                          <a:latin typeface="Cambria Math"/>
                                        </a:rPr>
                                        <m:t>w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/>
                                </a:rPr>
                                <m:t>yy</m:t>
                              </m:r>
                            </m:sub>
                          </m:sSub>
                        </m:den>
                      </m:f>
                      <m:r>
                        <a:rPr lang="el-GR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>
                              <a:latin typeface="Cambria Math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el-GR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963" y="981075"/>
                <a:ext cx="11522076" cy="5688013"/>
              </a:xfrm>
              <a:blipFill rotWithShape="0">
                <a:blip r:embed="rId2"/>
                <a:stretch>
                  <a:fillRect l="-952" t="-214" r="-7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93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640</TotalTime>
  <Words>2196</Words>
  <Application>Microsoft Office PowerPoint</Application>
  <PresentationFormat>Widescreen</PresentationFormat>
  <Paragraphs>332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Cambria Math</vt:lpstr>
      <vt:lpstr>Garamond</vt:lpstr>
      <vt:lpstr>MS Mincho</vt:lpstr>
      <vt:lpstr>Times New Roman</vt:lpstr>
      <vt:lpstr>Wingdings</vt:lpstr>
      <vt:lpstr>Wingdings 3</vt:lpstr>
      <vt:lpstr>Office Theme</vt:lpstr>
      <vt:lpstr>ΔΥΝΑΜΙΚΗ ΚΑΙ ΕΛΕΓΧΟΣ ΠΤΗΣΗΣ</vt:lpstr>
      <vt:lpstr>Εισαγωγή</vt:lpstr>
      <vt:lpstr>Εισαγωγή</vt:lpstr>
      <vt:lpstr>Χαρακτηριστικά ευκολίας χειρισμού</vt:lpstr>
      <vt:lpstr>Χαρακτηριστικά ευκολίας χειρισμού</vt:lpstr>
      <vt:lpstr>Ελιγμοί και ευστάθεια </vt:lpstr>
      <vt:lpstr>Ελιγμοί και ευστάθεια </vt:lpstr>
      <vt:lpstr>Ελιγμοί και ευστάθεια </vt:lpstr>
      <vt:lpstr>Ελιγμοί και ευστάθεια </vt:lpstr>
      <vt:lpstr>Φυσικές παράμετροι αποτύπωσης χαρακτηριστικών ευκολίας χειρισμών</vt:lpstr>
      <vt:lpstr>Παράμετροι απόκρισης βραχυπρόθεσμης δυναμικής μικρής περιόδου </vt:lpstr>
      <vt:lpstr>Παράμετροι απόκρισης βραχυπρόθεσμης δυναμικής μικρής περιόδου </vt:lpstr>
      <vt:lpstr>Παράμετροι απόκρισης βραχυπρόθεσμης δυναμικής μικρής περιόδου </vt:lpstr>
      <vt:lpstr>Ανηγμένος συντελεστής φόρτισης </vt:lpstr>
      <vt:lpstr>Ανηγμένος συντελεστής φόρτισης </vt:lpstr>
      <vt:lpstr>Παράμετρος αναμενόμενου ελέγχου (Control Anticipation Parameter - CAP)</vt:lpstr>
      <vt:lpstr>Παράμετρος αναμενόμενου ελέγχου (Control Anticipation Parameter - CAP)</vt:lpstr>
      <vt:lpstr>PowerPoint Presentation</vt:lpstr>
      <vt:lpstr>PowerPoint Presentation</vt:lpstr>
      <vt:lpstr>Κανονισμοί και προδιαγραφές χαρακτηριστικών πτήσης</vt:lpstr>
      <vt:lpstr>Ο ρόλος του αεροσκάφους</vt:lpstr>
      <vt:lpstr>Ταξινόμηση κλάσης των αεροσκαφών</vt:lpstr>
      <vt:lpstr>Φάση της πτήσης</vt:lpstr>
      <vt:lpstr>Επίπεδα των χαρακτηριστικών πτήσης</vt:lpstr>
      <vt:lpstr>Φάκελοι πτήσης</vt:lpstr>
      <vt:lpstr>Βαθμολόγηση των απόψεων του πιλότου</vt:lpstr>
      <vt:lpstr>Βαθμολόγηση των απόψεων του πιλότου</vt:lpstr>
      <vt:lpstr>Βαθμολόγηση των απόψεων του πιλότου</vt:lpstr>
      <vt:lpstr>Απαιτήσεις διαμήκων χαρακτηριστικών </vt:lpstr>
      <vt:lpstr>Το κριτήριο «αποτυπώματος του αντίχειρα»</vt:lpstr>
      <vt:lpstr>Χρονική καθυστέρηση της γωνίας πρόσπτωσης</vt:lpstr>
      <vt:lpstr>Προδιαγραφές παραμέτρων διαμήκους δυναμικής ευστάθειας</vt:lpstr>
      <vt:lpstr>Προδιαγραφές παραμέτρων διαμήκους δυναμικής ευστάθειας</vt:lpstr>
      <vt:lpstr>Προδιαγραφές παραμέτρων διαμήκους δυναμικής ευστάθειας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ΔΥΝΑΜΙΚΗ ΚΑΙ ΕΛΕΓΧΟΣ ΠΤΗΣΗΣ</dc:title>
  <dc:creator>MADIS03</dc:creator>
  <cp:lastModifiedBy>Andreas Paradeisiotis</cp:lastModifiedBy>
  <cp:revision>73</cp:revision>
  <dcterms:created xsi:type="dcterms:W3CDTF">2015-10-20T06:20:30Z</dcterms:created>
  <dcterms:modified xsi:type="dcterms:W3CDTF">2017-11-21T15:15:52Z</dcterms:modified>
</cp:coreProperties>
</file>